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73" r:id="rId9"/>
    <p:sldId id="264" r:id="rId10"/>
    <p:sldId id="265" r:id="rId11"/>
    <p:sldId id="266" r:id="rId12"/>
    <p:sldId id="268" r:id="rId13"/>
    <p:sldId id="267" r:id="rId14"/>
    <p:sldId id="269" r:id="rId15"/>
    <p:sldId id="263" r:id="rId16"/>
    <p:sldId id="260" r:id="rId17"/>
    <p:sldId id="270" r:id="rId18"/>
    <p:sldId id="272" r:id="rId19"/>
    <p:sldId id="271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580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A69028-D3EC-46AB-A101-C8A65A1B660E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08D74-EE2C-443F-902A-FC8A68AF64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417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. </a:t>
            </a:r>
            <a:r>
              <a:rPr lang="ko-KR" altLang="en-US" dirty="0"/>
              <a:t>얼굴인식 출석 발표자 </a:t>
            </a:r>
            <a:r>
              <a:rPr lang="ko-KR" altLang="en-US" dirty="0" err="1"/>
              <a:t>나황제입니다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06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얼굴인식을 직접 구현하기 위한 모델을 제작 중에 있고</a:t>
            </a:r>
            <a:r>
              <a:rPr lang="en-US" altLang="ko-KR" dirty="0"/>
              <a:t>, UX, </a:t>
            </a:r>
            <a:r>
              <a:rPr lang="ko-KR" altLang="en-US" dirty="0"/>
              <a:t>현직에 계신 분과 교수님들께 피드백을 요청해 피드백에 </a:t>
            </a:r>
            <a:r>
              <a:rPr lang="ko-KR" altLang="en-US" dirty="0" err="1"/>
              <a:t>녹아있는</a:t>
            </a:r>
            <a:r>
              <a:rPr lang="ko-KR" altLang="en-US" dirty="0"/>
              <a:t> 사용자 경험을 수집하면서 추가되는 기능들에 비하여 문제가 생기지 않도록 최적화를 진행하고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501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현재 저희 프로젝트에 사용된 기술들의 설명입니다</a:t>
            </a:r>
            <a:r>
              <a:rPr lang="en-US" altLang="ko-KR" dirty="0"/>
              <a:t>. </a:t>
            </a:r>
            <a:r>
              <a:rPr lang="ko-KR" altLang="en-US" dirty="0"/>
              <a:t>모델 크기가 작아서 최적화에 더 강세를 보이는 </a:t>
            </a:r>
            <a:r>
              <a:rPr lang="en-US" altLang="ko-KR" dirty="0"/>
              <a:t>1:N</a:t>
            </a:r>
            <a:r>
              <a:rPr lang="ko-KR" altLang="en-US" dirty="0"/>
              <a:t> 방식이 적용되어 있으나</a:t>
            </a:r>
            <a:r>
              <a:rPr lang="en-US" altLang="ko-KR" dirty="0"/>
              <a:t>, </a:t>
            </a:r>
            <a:r>
              <a:rPr lang="ko-KR" altLang="en-US" dirty="0"/>
              <a:t>개발중인 기술은 </a:t>
            </a:r>
            <a:r>
              <a:rPr lang="en-US" altLang="ko-KR" dirty="0"/>
              <a:t>1:1 </a:t>
            </a:r>
            <a:r>
              <a:rPr lang="ko-KR" altLang="en-US" dirty="0"/>
              <a:t>얼굴 인식 기술입니다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83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웹프론트엔드</a:t>
            </a:r>
            <a:r>
              <a:rPr lang="ko-KR" altLang="en-US" dirty="0"/>
              <a:t> 즉 웹 기반 프로젝트의 앞부분에서 사용된 기술은 </a:t>
            </a:r>
            <a:r>
              <a:rPr lang="ko-KR" altLang="en-US" dirty="0" err="1"/>
              <a:t>리엑트입니다</a:t>
            </a:r>
            <a:r>
              <a:rPr lang="en-US" altLang="ko-KR" dirty="0"/>
              <a:t>. </a:t>
            </a:r>
            <a:r>
              <a:rPr lang="ko-KR" altLang="en-US" dirty="0"/>
              <a:t>뷰와 </a:t>
            </a:r>
            <a:r>
              <a:rPr lang="ko-KR" altLang="en-US" dirty="0" err="1"/>
              <a:t>앵귤러라는</a:t>
            </a:r>
            <a:r>
              <a:rPr lang="ko-KR" altLang="en-US" dirty="0"/>
              <a:t> 것도 있지만</a:t>
            </a:r>
            <a:r>
              <a:rPr lang="en-US" altLang="ko-KR" dirty="0"/>
              <a:t>., </a:t>
            </a:r>
            <a:r>
              <a:rPr lang="ko-KR" altLang="en-US" dirty="0"/>
              <a:t>현재 상황에서는 </a:t>
            </a:r>
            <a:r>
              <a:rPr lang="ko-KR" altLang="en-US" dirty="0" err="1"/>
              <a:t>리엑트가</a:t>
            </a:r>
            <a:r>
              <a:rPr lang="ko-KR" altLang="en-US" dirty="0"/>
              <a:t> 시장에 가장 적합한 기술이기 때문에 </a:t>
            </a:r>
            <a:r>
              <a:rPr lang="ko-KR" altLang="en-US" dirty="0" err="1"/>
              <a:t>체용하게</a:t>
            </a:r>
            <a:r>
              <a:rPr lang="ko-KR" altLang="en-US" dirty="0"/>
              <a:t> 되었습니다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54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적용된 기술은 </a:t>
            </a:r>
            <a:r>
              <a:rPr lang="en-US" altLang="ko-KR" dirty="0"/>
              <a:t>3JS </a:t>
            </a:r>
            <a:r>
              <a:rPr lang="ko-KR" altLang="en-US" dirty="0"/>
              <a:t>라는 라이브러리인데</a:t>
            </a:r>
            <a:r>
              <a:rPr lang="en-US" altLang="ko-KR" dirty="0"/>
              <a:t>, </a:t>
            </a:r>
            <a:r>
              <a:rPr lang="ko-KR" altLang="en-US" dirty="0"/>
              <a:t>이름에서도 알 수 </a:t>
            </a:r>
            <a:r>
              <a:rPr lang="ko-KR" altLang="en-US" dirty="0" err="1"/>
              <a:t>있다싶이</a:t>
            </a:r>
            <a:r>
              <a:rPr lang="ko-KR" altLang="en-US" dirty="0"/>
              <a:t> </a:t>
            </a:r>
            <a:r>
              <a:rPr lang="en-US" altLang="ko-KR" dirty="0"/>
              <a:t>3D</a:t>
            </a:r>
            <a:r>
              <a:rPr lang="ko-KR" altLang="en-US" dirty="0"/>
              <a:t> 모델링 된 사물을 평면에서 입체처럼 느낄 </a:t>
            </a:r>
            <a:r>
              <a:rPr lang="ko-KR" altLang="en-US" dirty="0" err="1"/>
              <a:t>수있도록</a:t>
            </a:r>
            <a:r>
              <a:rPr lang="ko-KR" altLang="en-US" dirty="0"/>
              <a:t> 하는 기술입니다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802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다음은 </a:t>
            </a:r>
            <a:r>
              <a:rPr lang="en-US" altLang="ko-KR" dirty="0"/>
              <a:t>Node.js</a:t>
            </a:r>
            <a:r>
              <a:rPr lang="ko-KR" altLang="en-US" dirty="0"/>
              <a:t> 입니다</a:t>
            </a:r>
            <a:r>
              <a:rPr lang="en-US" altLang="ko-KR" dirty="0"/>
              <a:t>. </a:t>
            </a:r>
            <a:r>
              <a:rPr lang="ko-KR" altLang="en-US" dirty="0"/>
              <a:t>싱글 스레드 기반에 </a:t>
            </a:r>
            <a:r>
              <a:rPr lang="ko-KR" altLang="en-US" dirty="0" err="1"/>
              <a:t>백엔드</a:t>
            </a:r>
            <a:r>
              <a:rPr lang="en-US" altLang="ko-KR" dirty="0"/>
              <a:t>, </a:t>
            </a:r>
            <a:r>
              <a:rPr lang="ko-KR" altLang="en-US" dirty="0"/>
              <a:t>신경망 또는 행정</a:t>
            </a:r>
            <a:r>
              <a:rPr lang="en-US" altLang="ko-KR" dirty="0"/>
              <a:t>, </a:t>
            </a:r>
            <a:r>
              <a:rPr lang="ko-KR" altLang="en-US" dirty="0"/>
              <a:t>사무업무를 대신해주는 친구입니다</a:t>
            </a:r>
            <a:r>
              <a:rPr lang="en-US" altLang="ko-KR" dirty="0"/>
              <a:t>. </a:t>
            </a:r>
            <a:r>
              <a:rPr lang="ko-KR" altLang="en-US" dirty="0"/>
              <a:t>이 친구가 혼자서 </a:t>
            </a:r>
            <a:r>
              <a:rPr lang="en-US" altLang="ko-KR" dirty="0"/>
              <a:t>10</a:t>
            </a:r>
            <a:r>
              <a:rPr lang="ko-KR" altLang="en-US" dirty="0"/>
              <a:t>명분의 일을 도맡아서 하는 아주 기특한 친구입니다</a:t>
            </a:r>
            <a:r>
              <a:rPr lang="en-US" altLang="ko-KR" dirty="0"/>
              <a:t>. </a:t>
            </a:r>
            <a:r>
              <a:rPr lang="ko-KR" altLang="en-US" dirty="0"/>
              <a:t>노드를 선택한 이유는 앞부분에서 </a:t>
            </a:r>
            <a:r>
              <a:rPr lang="ko-KR" altLang="en-US" dirty="0" err="1"/>
              <a:t>리엑트를</a:t>
            </a:r>
            <a:r>
              <a:rPr lang="ko-KR" altLang="en-US" dirty="0"/>
              <a:t> 선택하였는데 </a:t>
            </a:r>
            <a:r>
              <a:rPr lang="ko-KR" altLang="en-US" dirty="0" err="1"/>
              <a:t>리엑트와</a:t>
            </a:r>
            <a:r>
              <a:rPr lang="ko-KR" altLang="en-US" dirty="0"/>
              <a:t> 같이 사용하였을 때</a:t>
            </a:r>
            <a:r>
              <a:rPr lang="en-US" altLang="ko-KR" dirty="0"/>
              <a:t>, </a:t>
            </a:r>
            <a:r>
              <a:rPr lang="ko-KR" altLang="en-US" dirty="0"/>
              <a:t>가장 좋은 퍼포먼스를 보여주기 때문에 채용하였습니다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251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프로젝트는 단순하게만 보일 지도 모를 출석시스템이지만</a:t>
            </a:r>
            <a:r>
              <a:rPr lang="en-US" altLang="ko-KR" dirty="0"/>
              <a:t>, </a:t>
            </a:r>
            <a:r>
              <a:rPr lang="ko-KR" altLang="en-US" dirty="0"/>
              <a:t>이 출석 시스템이라는 것을 구현하기 위한 세부사항을 정하였고</a:t>
            </a:r>
            <a:r>
              <a:rPr lang="en-US" altLang="ko-KR" dirty="0"/>
              <a:t>, </a:t>
            </a:r>
            <a:r>
              <a:rPr lang="ko-KR" altLang="en-US" dirty="0"/>
              <a:t>문제가 있는 부분을 수정하고 또 갱신하는 과정을 진행하여  지금 보고 계시는 </a:t>
            </a:r>
            <a:r>
              <a:rPr lang="ko-KR" altLang="en-US" dirty="0" err="1"/>
              <a:t>간트차트와</a:t>
            </a:r>
            <a:r>
              <a:rPr lang="ko-KR" altLang="en-US" dirty="0"/>
              <a:t> 같이 일부분은 진행중에 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894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지금까지 개발을 완료한 프로젝트는 화면이 지금 이렇게 구성이 되어있습니다</a:t>
            </a:r>
            <a:r>
              <a:rPr lang="en-US" altLang="ko-KR" dirty="0"/>
              <a:t>. </a:t>
            </a:r>
            <a:r>
              <a:rPr lang="ko-KR" altLang="en-US" dirty="0"/>
              <a:t>옆을 보시면 테스트 해 볼 수 있도록 준비해 놓았습니다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803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프로젝트는 섬세한 문서작업을 바탕으로 진행하였는데 그 이유는 실무에서 이렇게 한다라는 이유도 있지만</a:t>
            </a:r>
            <a:r>
              <a:rPr lang="en-US" altLang="ko-KR" dirty="0"/>
              <a:t>, </a:t>
            </a:r>
            <a:r>
              <a:rPr lang="ko-KR" altLang="en-US" dirty="0"/>
              <a:t>현재 우리가 만들고 끝</a:t>
            </a:r>
            <a:r>
              <a:rPr lang="en-US" altLang="ko-KR" dirty="0"/>
              <a:t>! </a:t>
            </a:r>
            <a:r>
              <a:rPr lang="ko-KR" altLang="en-US" dirty="0"/>
              <a:t>이 아니라 내년에 학과에 들어올 후배들에게 이런 방향도 있다 하는 모범적 방향을 제시하고</a:t>
            </a:r>
            <a:r>
              <a:rPr lang="en-US" altLang="ko-KR" dirty="0"/>
              <a:t>,</a:t>
            </a:r>
            <a:r>
              <a:rPr lang="ko-KR" altLang="en-US" dirty="0"/>
              <a:t> 저희가 제작한 문서를 바탕으로 추가 개발 및 발전 가능성을 고려한 </a:t>
            </a:r>
            <a:r>
              <a:rPr lang="ko-KR" altLang="en-US" dirty="0" err="1"/>
              <a:t>진행방향이었습니다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단순히 졸업 작품이니까 멋지게 만들고 </a:t>
            </a:r>
            <a:r>
              <a:rPr lang="ko-KR" altLang="en-US" dirty="0" err="1"/>
              <a:t>끝내자가</a:t>
            </a:r>
            <a:r>
              <a:rPr lang="ko-KR" altLang="en-US" dirty="0"/>
              <a:t> 아니라 우리 만이 가진 실무자들도 탐을 내는 기술로 </a:t>
            </a:r>
            <a:r>
              <a:rPr lang="ko-KR" altLang="en-US" dirty="0" err="1"/>
              <a:t>폴리텍의</a:t>
            </a:r>
            <a:r>
              <a:rPr lang="ko-KR" altLang="en-US" dirty="0"/>
              <a:t> 경쟁력을 지금보다 더 높이 끌어올리자</a:t>
            </a:r>
            <a:r>
              <a:rPr lang="en-US" altLang="ko-KR" dirty="0"/>
              <a:t>! </a:t>
            </a:r>
            <a:r>
              <a:rPr lang="ko-KR" altLang="en-US" dirty="0"/>
              <a:t>라는 목표로 지금까지 달려왔습니다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611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강조 </a:t>
            </a:r>
            <a:r>
              <a:rPr lang="ko-KR" altLang="en-US" dirty="0" err="1"/>
              <a:t>안한</a:t>
            </a:r>
            <a:r>
              <a:rPr lang="ko-KR" altLang="en-US" dirty="0"/>
              <a:t> 부분은 현재 개발되어 판매되고 있는 제품들의 가격대입니다</a:t>
            </a:r>
            <a:r>
              <a:rPr lang="en-US" altLang="ko-KR" dirty="0"/>
              <a:t>. </a:t>
            </a:r>
            <a:r>
              <a:rPr lang="ko-KR" altLang="en-US" dirty="0"/>
              <a:t>그리고 저희가 이용중인 기술로 사업을 하는 회사의 재무정보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지금은 개발 비 </a:t>
            </a:r>
            <a:r>
              <a:rPr lang="en-US" altLang="ko-KR" dirty="0"/>
              <a:t>0</a:t>
            </a:r>
            <a:r>
              <a:rPr lang="ko-KR" altLang="en-US" dirty="0"/>
              <a:t>로 시작하여 매우 짧은 기간동안 제작한 프로그램이지만 </a:t>
            </a:r>
            <a:r>
              <a:rPr lang="ko-KR" altLang="en-US" dirty="0" err="1"/>
              <a:t>학교쪽에서</a:t>
            </a:r>
            <a:r>
              <a:rPr lang="ko-KR" altLang="en-US" dirty="0"/>
              <a:t> 긍정적으로 검토하여 학교측에서 저희에게 지원해 해주신다면</a:t>
            </a:r>
            <a:r>
              <a:rPr lang="en-US" altLang="ko-KR" dirty="0"/>
              <a:t>, </a:t>
            </a:r>
            <a:r>
              <a:rPr lang="ko-KR" altLang="en-US" dirty="0"/>
              <a:t>안면인식에서 더 나아가 이상상황 감지 등의 기능으로 우리에게 더 편리한</a:t>
            </a:r>
            <a:r>
              <a:rPr lang="en-US" altLang="ko-KR" dirty="0"/>
              <a:t>, </a:t>
            </a:r>
            <a:r>
              <a:rPr lang="ko-KR" altLang="en-US" dirty="0"/>
              <a:t>더 좋은 퀄리티의 프로그램으로 탈바꿈할 수 있지 않을까 싶습니다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535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폴리텍에</a:t>
            </a:r>
            <a:r>
              <a:rPr lang="ko-KR" altLang="en-US" dirty="0"/>
              <a:t> 입학한 후로 열심히 공부하고</a:t>
            </a:r>
            <a:r>
              <a:rPr lang="en-US" altLang="ko-KR" dirty="0"/>
              <a:t>, </a:t>
            </a:r>
            <a:r>
              <a:rPr lang="ko-KR" altLang="en-US" dirty="0"/>
              <a:t>공부한 것을 바탕으로 이력서를 만들고 제출해서 면접을 진행하고 있었습니다</a:t>
            </a:r>
            <a:r>
              <a:rPr lang="en-US" altLang="ko-KR" dirty="0"/>
              <a:t>. </a:t>
            </a:r>
            <a:r>
              <a:rPr lang="ko-KR" altLang="en-US" dirty="0"/>
              <a:t>하지만 공부</a:t>
            </a:r>
            <a:r>
              <a:rPr lang="en-US" altLang="ko-KR" dirty="0"/>
              <a:t>, </a:t>
            </a:r>
            <a:r>
              <a:rPr lang="ko-KR" altLang="en-US" dirty="0"/>
              <a:t>이력서</a:t>
            </a:r>
            <a:r>
              <a:rPr lang="en-US" altLang="ko-KR" dirty="0"/>
              <a:t>, </a:t>
            </a:r>
            <a:r>
              <a:rPr lang="ko-KR" altLang="en-US" dirty="0"/>
              <a:t>면접만이 아니라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086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국민취업지원제도라거나</a:t>
            </a:r>
            <a:r>
              <a:rPr lang="en-US" altLang="ko-KR" dirty="0"/>
              <a:t>, </a:t>
            </a:r>
            <a:r>
              <a:rPr lang="ko-KR" altLang="en-US" dirty="0" err="1"/>
              <a:t>실업급여라거나하는</a:t>
            </a:r>
            <a:r>
              <a:rPr lang="ko-KR" altLang="en-US" dirty="0"/>
              <a:t>  부분에서 신경 </a:t>
            </a:r>
            <a:r>
              <a:rPr lang="ko-KR" altLang="en-US" dirty="0" err="1"/>
              <a:t>써야하는</a:t>
            </a:r>
            <a:r>
              <a:rPr lang="ko-KR" altLang="en-US" dirty="0"/>
              <a:t> 상황이 자주 발생했습니다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30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이런 것들로 </a:t>
            </a:r>
            <a:r>
              <a:rPr lang="ko-KR" altLang="en-US" dirty="0" err="1"/>
              <a:t>금같은</a:t>
            </a:r>
            <a:r>
              <a:rPr lang="ko-KR" altLang="en-US" dirty="0"/>
              <a:t> 시간을 소모하고</a:t>
            </a:r>
            <a:r>
              <a:rPr lang="en-US" altLang="ko-KR" dirty="0"/>
              <a:t>, </a:t>
            </a:r>
            <a:r>
              <a:rPr lang="ko-KR" altLang="en-US" dirty="0"/>
              <a:t>실수로 인한 반복행동</a:t>
            </a:r>
            <a:r>
              <a:rPr lang="en-US" altLang="ko-KR" dirty="0"/>
              <a:t>, </a:t>
            </a:r>
            <a:r>
              <a:rPr lang="ko-KR" altLang="en-US" dirty="0"/>
              <a:t>그리고 선택한 것을 집중만해도 모자란데 신경이 분산되었고</a:t>
            </a:r>
            <a:r>
              <a:rPr lang="en-US" altLang="ko-KR" dirty="0"/>
              <a:t>, </a:t>
            </a:r>
            <a:r>
              <a:rPr lang="ko-KR" altLang="en-US" dirty="0"/>
              <a:t>이 부분을 편하게 하는 방법 없을까</a:t>
            </a:r>
            <a:r>
              <a:rPr lang="en-US" altLang="ko-KR" dirty="0"/>
              <a:t>? </a:t>
            </a:r>
            <a:r>
              <a:rPr lang="ko-KR" altLang="en-US" dirty="0"/>
              <a:t>하고 찾아보니 돈을 받으려고 하는데</a:t>
            </a:r>
            <a:r>
              <a:rPr lang="en-US" altLang="ko-KR" dirty="0"/>
              <a:t>, </a:t>
            </a:r>
            <a:r>
              <a:rPr lang="ko-KR" altLang="en-US" dirty="0"/>
              <a:t>돈을 내야 하는 아이러니한 상황이 발생했습니다</a:t>
            </a:r>
            <a:r>
              <a:rPr lang="en-US" altLang="ko-KR" dirty="0"/>
              <a:t>. </a:t>
            </a:r>
            <a:r>
              <a:rPr lang="ko-KR" altLang="en-US" dirty="0"/>
              <a:t>여기에서 </a:t>
            </a:r>
            <a:r>
              <a:rPr lang="ko-KR" altLang="en-US" dirty="0" err="1"/>
              <a:t>소모되는게</a:t>
            </a:r>
            <a:r>
              <a:rPr lang="ko-KR" altLang="en-US" dirty="0"/>
              <a:t> 이렇게만 보면 별거 아니다 라고 생각할 수도 있습니다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312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국가 단체의 행정에 들어가는 낭비를 풍자적으로 표현한 것입니다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이런 악당들을 어떻게 해치울까</a:t>
            </a:r>
            <a:r>
              <a:rPr lang="en-US" altLang="ko-KR" dirty="0"/>
              <a:t>? </a:t>
            </a:r>
            <a:r>
              <a:rPr lang="ko-KR" altLang="en-US" dirty="0"/>
              <a:t>고민하다가 생각해 낸 것이 우리가 직접 출석시스템을 만들어버리자</a:t>
            </a:r>
            <a:r>
              <a:rPr lang="en-US" altLang="ko-KR" dirty="0"/>
              <a:t>! </a:t>
            </a:r>
            <a:r>
              <a:rPr lang="ko-KR" altLang="en-US" dirty="0"/>
              <a:t>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971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프로젝트에 참여한 팀원을 소개해드리겠습니다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총괄 팀장 이광식</a:t>
            </a:r>
            <a:r>
              <a:rPr lang="en-US" altLang="ko-KR" dirty="0"/>
              <a:t>, </a:t>
            </a:r>
            <a:r>
              <a:rPr lang="ko-KR" altLang="en-US" dirty="0"/>
              <a:t>발표와 인공지능</a:t>
            </a:r>
            <a:r>
              <a:rPr lang="en-US" altLang="ko-KR" dirty="0"/>
              <a:t>, </a:t>
            </a:r>
            <a:r>
              <a:rPr lang="ko-KR" altLang="en-US" dirty="0"/>
              <a:t>형상관리 를 맡은 저</a:t>
            </a:r>
            <a:r>
              <a:rPr lang="en-US" altLang="ko-KR" dirty="0"/>
              <a:t>, </a:t>
            </a:r>
            <a:r>
              <a:rPr lang="ko-KR" altLang="en-US" dirty="0"/>
              <a:t>그리고 현재 자리에 없지만</a:t>
            </a:r>
            <a:r>
              <a:rPr lang="en-US" altLang="ko-KR" dirty="0"/>
              <a:t>, </a:t>
            </a:r>
            <a:r>
              <a:rPr lang="ko-KR" altLang="en-US" dirty="0"/>
              <a:t>현장에서 학교를 </a:t>
            </a:r>
            <a:r>
              <a:rPr lang="ko-KR" altLang="en-US" dirty="0" err="1"/>
              <a:t>빛내주고있는</a:t>
            </a:r>
            <a:r>
              <a:rPr lang="ko-KR" altLang="en-US" dirty="0"/>
              <a:t> 안진희 팀원</a:t>
            </a:r>
            <a:r>
              <a:rPr lang="en-US" altLang="ko-KR" dirty="0"/>
              <a:t>, </a:t>
            </a:r>
            <a:r>
              <a:rPr lang="ko-KR" altLang="en-US" dirty="0"/>
              <a:t>모델링과 </a:t>
            </a:r>
            <a:r>
              <a:rPr lang="ko-KR" altLang="en-US" dirty="0" err="1"/>
              <a:t>프론트엔드를</a:t>
            </a:r>
            <a:r>
              <a:rPr lang="ko-KR" altLang="en-US" dirty="0"/>
              <a:t> 맡아준 </a:t>
            </a:r>
            <a:r>
              <a:rPr lang="ko-KR" altLang="en-US" dirty="0" err="1"/>
              <a:t>백민진</a:t>
            </a:r>
            <a:r>
              <a:rPr lang="ko-KR" altLang="en-US" dirty="0"/>
              <a:t> 팀원</a:t>
            </a:r>
            <a:r>
              <a:rPr lang="en-US" altLang="ko-KR" dirty="0"/>
              <a:t>, </a:t>
            </a:r>
            <a:r>
              <a:rPr lang="ko-KR" altLang="en-US" dirty="0"/>
              <a:t>그리고 프론트 엔드를 맡아준 전수빈 팀원 이렇게 구성이 되어있습니다</a:t>
            </a:r>
            <a:r>
              <a:rPr lang="en-US" altLang="ko-KR" dirty="0"/>
              <a:t>. </a:t>
            </a:r>
            <a:r>
              <a:rPr lang="ko-KR" altLang="en-US" dirty="0"/>
              <a:t>이렇게 프로젝트를 시작하고 저희가 가장 먼저 한 것은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바로 흐름도입니다</a:t>
            </a:r>
            <a:r>
              <a:rPr lang="en-US" altLang="ko-KR" dirty="0"/>
              <a:t>. </a:t>
            </a:r>
            <a:r>
              <a:rPr lang="ko-KR" altLang="en-US" dirty="0"/>
              <a:t>전체적인 구조를 어떻게 잡고 자료의 흐름을 어떻게 할 것인가 시각적으로 설계했고</a:t>
            </a:r>
            <a:r>
              <a:rPr lang="en-US" altLang="ko-KR" dirty="0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73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세부 설계서를 작성한 이후에 설계서를 참고하여 개발을 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46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 분기마다 회의를 진행하면서 팀원별로 할당한 임무들의 진행사항을 확인하고 추가기능을 정리했습니다</a:t>
            </a:r>
            <a:r>
              <a:rPr lang="en-US" altLang="ko-KR" dirty="0"/>
              <a:t>. </a:t>
            </a:r>
            <a:r>
              <a:rPr lang="ko-KR" altLang="en-US" dirty="0"/>
              <a:t>이어서 현재 진행중인 사항은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08D74-EE2C-443F-902A-FC8A68AF645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8388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5.png"/><Relationship Id="rId5" Type="http://schemas.openxmlformats.org/officeDocument/2006/relationships/image" Target="../media/image15.png"/><Relationship Id="rId10" Type="http://schemas.openxmlformats.org/officeDocument/2006/relationships/image" Target="../media/image64.png"/><Relationship Id="rId4" Type="http://schemas.openxmlformats.org/officeDocument/2006/relationships/image" Target="../media/image14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9.png"/><Relationship Id="rId5" Type="http://schemas.openxmlformats.org/officeDocument/2006/relationships/image" Target="../media/image15.png"/><Relationship Id="rId10" Type="http://schemas.openxmlformats.org/officeDocument/2006/relationships/image" Target="../media/image68.png"/><Relationship Id="rId4" Type="http://schemas.openxmlformats.org/officeDocument/2006/relationships/image" Target="../media/image14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2.png"/><Relationship Id="rId5" Type="http://schemas.openxmlformats.org/officeDocument/2006/relationships/image" Target="../media/image15.png"/><Relationship Id="rId10" Type="http://schemas.openxmlformats.org/officeDocument/2006/relationships/image" Target="../media/image71.png"/><Relationship Id="rId4" Type="http://schemas.openxmlformats.org/officeDocument/2006/relationships/image" Target="../media/image14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7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image" Target="../media/image7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7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12" Type="http://schemas.openxmlformats.org/officeDocument/2006/relationships/image" Target="../media/image7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11" Type="http://schemas.openxmlformats.org/officeDocument/2006/relationships/image" Target="../media/image76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82.png"/><Relationship Id="rId5" Type="http://schemas.openxmlformats.org/officeDocument/2006/relationships/image" Target="../media/image15.png"/><Relationship Id="rId10" Type="http://schemas.openxmlformats.org/officeDocument/2006/relationships/image" Target="../media/image81.png"/><Relationship Id="rId4" Type="http://schemas.openxmlformats.org/officeDocument/2006/relationships/image" Target="../media/image14.png"/><Relationship Id="rId9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5.png"/><Relationship Id="rId5" Type="http://schemas.openxmlformats.org/officeDocument/2006/relationships/image" Target="../media/image15.png"/><Relationship Id="rId10" Type="http://schemas.openxmlformats.org/officeDocument/2006/relationships/image" Target="../media/image64.png"/><Relationship Id="rId4" Type="http://schemas.openxmlformats.org/officeDocument/2006/relationships/image" Target="../media/image14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84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2.png"/><Relationship Id="rId21" Type="http://schemas.openxmlformats.org/officeDocument/2006/relationships/image" Target="../media/image35.png"/><Relationship Id="rId7" Type="http://schemas.openxmlformats.org/officeDocument/2006/relationships/image" Target="../media/image1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4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39.png"/><Relationship Id="rId5" Type="http://schemas.openxmlformats.org/officeDocument/2006/relationships/image" Target="../media/image15.png"/><Relationship Id="rId10" Type="http://schemas.openxmlformats.org/officeDocument/2006/relationships/image" Target="../media/image38.png"/><Relationship Id="rId4" Type="http://schemas.openxmlformats.org/officeDocument/2006/relationships/image" Target="../media/image14.png"/><Relationship Id="rId9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42.jpeg"/><Relationship Id="rId4" Type="http://schemas.openxmlformats.org/officeDocument/2006/relationships/image" Target="../media/image14.png"/><Relationship Id="rId9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45.png"/><Relationship Id="rId5" Type="http://schemas.openxmlformats.org/officeDocument/2006/relationships/image" Target="../media/image15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14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6.png"/><Relationship Id="rId5" Type="http://schemas.openxmlformats.org/officeDocument/2006/relationships/image" Target="../media/image15.png"/><Relationship Id="rId10" Type="http://schemas.openxmlformats.org/officeDocument/2006/relationships/image" Target="../media/image55.png"/><Relationship Id="rId4" Type="http://schemas.openxmlformats.org/officeDocument/2006/relationships/image" Target="../media/image14.png"/><Relationship Id="rId9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60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58.png"/><Relationship Id="rId5" Type="http://schemas.openxmlformats.org/officeDocument/2006/relationships/image" Target="../media/image15.png"/><Relationship Id="rId10" Type="http://schemas.openxmlformats.org/officeDocument/2006/relationships/image" Target="../media/image55.png"/><Relationship Id="rId4" Type="http://schemas.openxmlformats.org/officeDocument/2006/relationships/image" Target="../media/image14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62.png"/><Relationship Id="rId4" Type="http://schemas.openxmlformats.org/officeDocument/2006/relationships/image" Target="../media/image14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8524" y="6047724"/>
            <a:ext cx="6708667" cy="4237990"/>
            <a:chOff x="5788524" y="6047724"/>
            <a:chExt cx="6708667" cy="4237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8524" y="6047724"/>
              <a:ext cx="6708667" cy="4237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9519" y="0"/>
            <a:ext cx="18444752" cy="2339937"/>
            <a:chOff x="-79519" y="0"/>
            <a:chExt cx="18444752" cy="23399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519" y="0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1848" y="7173327"/>
            <a:ext cx="9577257" cy="1619492"/>
            <a:chOff x="4361848" y="7173327"/>
            <a:chExt cx="9577257" cy="1619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1848" y="7173327"/>
              <a:ext cx="9577257" cy="1619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15997" y="6847886"/>
            <a:ext cx="11053720" cy="3604669"/>
            <a:chOff x="3615997" y="6847886"/>
            <a:chExt cx="11053720" cy="3604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5997" y="6847886"/>
              <a:ext cx="11053720" cy="3604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76711" y="973864"/>
            <a:ext cx="10532293" cy="8504827"/>
            <a:chOff x="3876711" y="973864"/>
            <a:chExt cx="10532293" cy="85048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6711" y="973864"/>
              <a:ext cx="10532293" cy="8504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6337" y="1329778"/>
            <a:ext cx="9773041" cy="5538429"/>
            <a:chOff x="4256337" y="1329778"/>
            <a:chExt cx="9773041" cy="5538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6337" y="1329778"/>
              <a:ext cx="9773041" cy="5538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78689" y="1339302"/>
            <a:ext cx="2728336" cy="730795"/>
            <a:chOff x="7778689" y="1339302"/>
            <a:chExt cx="2728336" cy="7307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8689" y="1339302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0201" y="9592976"/>
            <a:ext cx="5030875" cy="398218"/>
            <a:chOff x="340201" y="9592976"/>
            <a:chExt cx="5030875" cy="39821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40201" y="9592976"/>
              <a:ext cx="398218" cy="398218"/>
              <a:chOff x="340201" y="9592976"/>
              <a:chExt cx="398218" cy="3982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0201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972859" y="9592976"/>
              <a:ext cx="398218" cy="398218"/>
              <a:chOff x="4972859" y="9592976"/>
              <a:chExt cx="398218" cy="3982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72859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814694" y="9592976"/>
              <a:ext cx="398218" cy="398218"/>
              <a:chOff x="3814694" y="9592976"/>
              <a:chExt cx="398218" cy="3982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694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56530" y="9592976"/>
              <a:ext cx="398218" cy="398218"/>
              <a:chOff x="2656530" y="9592976"/>
              <a:chExt cx="398218" cy="3982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6530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98366" y="9592976"/>
              <a:ext cx="398218" cy="398218"/>
              <a:chOff x="1498366" y="9592976"/>
              <a:chExt cx="398218" cy="3982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8366" y="9592976"/>
                <a:ext cx="398218" cy="39821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914638" y="9592976"/>
            <a:ext cx="5030875" cy="398218"/>
            <a:chOff x="12914638" y="9592976"/>
            <a:chExt cx="5030875" cy="39821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914638" y="9592976"/>
              <a:ext cx="398218" cy="398218"/>
              <a:chOff x="12914638" y="9592976"/>
              <a:chExt cx="398218" cy="3982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14638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547295" y="9592976"/>
              <a:ext cx="398218" cy="398218"/>
              <a:chOff x="17547295" y="9592976"/>
              <a:chExt cx="398218" cy="3982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547295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389131" y="9592976"/>
              <a:ext cx="398218" cy="398218"/>
              <a:chOff x="16389131" y="9592976"/>
              <a:chExt cx="398218" cy="39821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89131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230966" y="9592976"/>
              <a:ext cx="398218" cy="398218"/>
              <a:chOff x="15230966" y="9592976"/>
              <a:chExt cx="398218" cy="39821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230966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072802" y="9592976"/>
              <a:ext cx="398218" cy="398218"/>
              <a:chOff x="14072802" y="9592976"/>
              <a:chExt cx="398218" cy="39821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72802" y="9592976"/>
                <a:ext cx="398218" cy="398218"/>
              </a:xfrm>
              <a:prstGeom prst="rect">
                <a:avLst/>
              </a:prstGeom>
            </p:spPr>
          </p:pic>
        </p:grpSp>
      </p:grpSp>
      <p:sp>
        <p:nvSpPr>
          <p:cNvPr id="57" name="Object 57"/>
          <p:cNvSpPr txBox="1"/>
          <p:nvPr/>
        </p:nvSpPr>
        <p:spPr>
          <a:xfrm rot="-5400000">
            <a:off x="2886647" y="4019630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58" name="Object 58"/>
          <p:cNvSpPr txBox="1"/>
          <p:nvPr/>
        </p:nvSpPr>
        <p:spPr>
          <a:xfrm rot="5400000">
            <a:off x="11769926" y="4019630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59" name="Object 59"/>
          <p:cNvSpPr txBox="1"/>
          <p:nvPr/>
        </p:nvSpPr>
        <p:spPr>
          <a:xfrm>
            <a:off x="3453960" y="2989819"/>
            <a:ext cx="11352813" cy="1180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200" dirty="0">
                <a:solidFill>
                  <a:srgbClr val="2A2A2A"/>
                </a:solidFill>
                <a:latin typeface="LINE Seed Sans KR Thin" pitchFamily="34" charset="0"/>
                <a:cs typeface="LINE Seed Sans KR Thin" pitchFamily="34" charset="0"/>
              </a:rPr>
              <a:t>앞서 가는 새로운 학교 생활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3428043" y="3770219"/>
            <a:ext cx="11429628" cy="1911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200" kern="0" spc="-4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얼굴 인식 출석 시스템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3428043" y="1597248"/>
            <a:ext cx="11429628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POLYS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7032200" y="6281057"/>
            <a:ext cx="4221313" cy="366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이광식  나황제  안진희  전수빈  백민진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7316812" y="5925505"/>
            <a:ext cx="3652098" cy="3666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2023.10.25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340201" y="452797"/>
            <a:ext cx="11429628" cy="366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6515838" y="330578"/>
            <a:ext cx="11429628" cy="366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AI SOFTWARE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38" y="7945777"/>
            <a:ext cx="18444752" cy="2339937"/>
            <a:chOff x="-159038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38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프로젝트 진행 상황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6298371" y="1840211"/>
            <a:ext cx="3078348" cy="3078348"/>
            <a:chOff x="6298371" y="1840211"/>
            <a:chExt cx="3078348" cy="30783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8371" y="1840211"/>
              <a:ext cx="3078348" cy="30783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08995" y="1840211"/>
            <a:ext cx="3078348" cy="3078348"/>
            <a:chOff x="8908995" y="1840211"/>
            <a:chExt cx="3078348" cy="30783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8995" y="1840211"/>
              <a:ext cx="3078348" cy="30783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08995" y="4277324"/>
            <a:ext cx="3078348" cy="3078348"/>
            <a:chOff x="8908995" y="4277324"/>
            <a:chExt cx="3078348" cy="30783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8995" y="4277324"/>
              <a:ext cx="3078348" cy="30783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98371" y="4277324"/>
            <a:ext cx="3078348" cy="3078348"/>
            <a:chOff x="6298371" y="4277324"/>
            <a:chExt cx="3078348" cy="30783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8371" y="4277324"/>
              <a:ext cx="3078348" cy="30783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93143" y="2743312"/>
            <a:ext cx="1710086" cy="1272143"/>
            <a:chOff x="9593143" y="2743312"/>
            <a:chExt cx="1710086" cy="1272143"/>
          </a:xfrm>
        </p:grpSpPr>
        <p:sp>
          <p:nvSpPr>
            <p:cNvPr id="38" name="Object 38"/>
            <p:cNvSpPr txBox="1"/>
            <p:nvPr/>
          </p:nvSpPr>
          <p:spPr>
            <a:xfrm>
              <a:off x="9165621" y="3531458"/>
              <a:ext cx="2565129" cy="5807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UX 수집</a:t>
              </a:r>
              <a:endParaRPr lang="en-US" dirty="0"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9511724" y="2596752"/>
              <a:ext cx="1872815" cy="879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300" i="1" kern="0" spc="300" dirty="0">
                  <a:solidFill>
                    <a:srgbClr val="000000"/>
                  </a:solidFill>
                  <a:latin typeface="Gmarket Sans Light" pitchFamily="34" charset="0"/>
                  <a:cs typeface="Gmarket Sans Light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6982505" y="2735248"/>
            <a:ext cx="1710086" cy="1475628"/>
            <a:chOff x="6982505" y="2735248"/>
            <a:chExt cx="1710086" cy="1475628"/>
          </a:xfrm>
        </p:grpSpPr>
        <p:sp>
          <p:nvSpPr>
            <p:cNvPr id="42" name="Object 42"/>
            <p:cNvSpPr txBox="1"/>
            <p:nvPr/>
          </p:nvSpPr>
          <p:spPr>
            <a:xfrm>
              <a:off x="6554983" y="3258495"/>
              <a:ext cx="2565129" cy="11428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얼굴 인식</a:t>
              </a:r>
            </a:p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직접 구현</a:t>
              </a:r>
              <a:endParaRPr lang="en-US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6901142" y="2588688"/>
              <a:ext cx="1872815" cy="879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300" i="1" kern="0" spc="300" dirty="0">
                  <a:solidFill>
                    <a:srgbClr val="000000"/>
                  </a:solidFill>
                  <a:latin typeface="Gmarket Sans Light" pitchFamily="34" charset="0"/>
                  <a:cs typeface="Gmarket Sans Light" pitchFamily="34" charset="0"/>
                </a:rPr>
                <a:t>01</a:t>
              </a:r>
              <a:endParaRPr lang="en-US" dirty="0"/>
            </a:p>
          </p:txBody>
        </p:sp>
      </p:grpSp>
      <p:grpSp>
        <p:nvGrpSpPr>
          <p:cNvPr id="1014" name="그룹 1014"/>
          <p:cNvGrpSpPr/>
          <p:nvPr/>
        </p:nvGrpSpPr>
        <p:grpSpPr>
          <a:xfrm>
            <a:off x="9593143" y="5172360"/>
            <a:ext cx="1710086" cy="1288275"/>
            <a:chOff x="9593143" y="5172360"/>
            <a:chExt cx="1710086" cy="1288275"/>
          </a:xfrm>
        </p:grpSpPr>
        <p:sp>
          <p:nvSpPr>
            <p:cNvPr id="46" name="Object 46"/>
            <p:cNvSpPr txBox="1"/>
            <p:nvPr/>
          </p:nvSpPr>
          <p:spPr>
            <a:xfrm>
              <a:off x="9165621" y="5976639"/>
              <a:ext cx="2565129" cy="5807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추가기능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9511719" y="5025800"/>
              <a:ext cx="1872815" cy="879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300" i="1" kern="0" spc="300" dirty="0">
                  <a:solidFill>
                    <a:srgbClr val="000000"/>
                  </a:solidFill>
                  <a:latin typeface="Gmarket Sans Light" pitchFamily="34" charset="0"/>
                  <a:cs typeface="Gmarket Sans Light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6982505" y="5172362"/>
            <a:ext cx="1710086" cy="1475628"/>
            <a:chOff x="6982505" y="5172362"/>
            <a:chExt cx="1710086" cy="1475628"/>
          </a:xfrm>
        </p:grpSpPr>
        <p:sp>
          <p:nvSpPr>
            <p:cNvPr id="50" name="Object 50"/>
            <p:cNvSpPr txBox="1"/>
            <p:nvPr/>
          </p:nvSpPr>
          <p:spPr>
            <a:xfrm>
              <a:off x="6554983" y="5695610"/>
              <a:ext cx="2565129" cy="11428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프로그램</a:t>
              </a:r>
            </a:p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최적화</a:t>
              </a:r>
              <a:endParaRPr lang="en-US" dirty="0"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6901145" y="5025802"/>
              <a:ext cx="1872815" cy="879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300" i="1" kern="0" spc="300" dirty="0">
                  <a:solidFill>
                    <a:srgbClr val="000000"/>
                  </a:solidFill>
                  <a:latin typeface="Gmarket Sans Light" pitchFamily="34" charset="0"/>
                  <a:cs typeface="Gmarket Sans Light" pitchFamily="34" charset="0"/>
                </a:rPr>
                <a:t>04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38" y="7945777"/>
            <a:ext cx="18444752" cy="2339937"/>
            <a:chOff x="-159038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38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724099" y="2135831"/>
            <a:ext cx="6837516" cy="4949870"/>
            <a:chOff x="5724099" y="2135831"/>
            <a:chExt cx="6837516" cy="49498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4099" y="2135831"/>
              <a:ext cx="6837516" cy="4949870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학습한 내용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6081345" y="2417238"/>
            <a:ext cx="6120674" cy="1536312"/>
            <a:chOff x="6081345" y="2417238"/>
            <a:chExt cx="6120674" cy="153631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1345" y="2417238"/>
              <a:ext cx="6120674" cy="15363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80560" y="4173477"/>
            <a:ext cx="6120674" cy="2149931"/>
            <a:chOff x="6080560" y="4173477"/>
            <a:chExt cx="6120674" cy="214993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80560" y="4173477"/>
              <a:ext cx="6120674" cy="214993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540942" y="6518332"/>
            <a:ext cx="5227255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안면인식 기능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38" y="7945777"/>
            <a:ext cx="18444752" cy="2339937"/>
            <a:chOff x="-159038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38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26207" y="2035909"/>
            <a:ext cx="12258281" cy="4790784"/>
            <a:chOff x="3026207" y="2035909"/>
            <a:chExt cx="12258281" cy="47907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6207" y="2035909"/>
              <a:ext cx="12258281" cy="479078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학습한 내용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3310299" y="2362615"/>
            <a:ext cx="5689701" cy="3507039"/>
            <a:chOff x="3310299" y="2362615"/>
            <a:chExt cx="5689701" cy="350703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10299" y="2362615"/>
              <a:ext cx="5689701" cy="35070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206195" y="2350125"/>
            <a:ext cx="5642081" cy="3526301"/>
            <a:chOff x="9206195" y="2350125"/>
            <a:chExt cx="5642081" cy="352630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06195" y="2350125"/>
              <a:ext cx="5642081" cy="3526301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6529229" y="6205857"/>
            <a:ext cx="5227255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React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38" y="7945777"/>
            <a:ext cx="18444752" cy="2339937"/>
            <a:chOff x="-159038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38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51188" y="2276511"/>
            <a:ext cx="12208320" cy="4375319"/>
            <a:chOff x="3051188" y="2276511"/>
            <a:chExt cx="12208320" cy="43753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51188" y="2276511"/>
              <a:ext cx="12208320" cy="437531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-5400000">
            <a:off x="-1246022" y="5054535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학습한 내용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3199764" y="2739183"/>
            <a:ext cx="5759119" cy="2976053"/>
            <a:chOff x="3199764" y="2739183"/>
            <a:chExt cx="5759119" cy="29760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99764" y="2739183"/>
              <a:ext cx="5759119" cy="2976053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6488116" y="6015543"/>
            <a:ext cx="5227255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Three.js</a:t>
            </a:r>
            <a:endParaRPr lang="en-US" dirty="0"/>
          </a:p>
        </p:txBody>
      </p:sp>
      <p:pic>
        <p:nvPicPr>
          <p:cNvPr id="2" name="쓰리제이에스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152812" y="2739183"/>
            <a:ext cx="6010988" cy="2976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38" y="7945777"/>
            <a:ext cx="18444752" cy="2339937"/>
            <a:chOff x="-159038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59038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63366" y="2423107"/>
            <a:ext cx="10941452" cy="4191252"/>
            <a:chOff x="3463366" y="2423107"/>
            <a:chExt cx="10941452" cy="419125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3366" y="2423107"/>
              <a:ext cx="10941452" cy="4191252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학습한 내용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3933376" y="3299470"/>
            <a:ext cx="4939486" cy="2308254"/>
            <a:chOff x="3933376" y="3299470"/>
            <a:chExt cx="4939486" cy="230825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33376" y="3299470"/>
              <a:ext cx="4939486" cy="2308254"/>
            </a:xfrm>
            <a:prstGeom prst="rect">
              <a:avLst/>
            </a:prstGeom>
          </p:spPr>
        </p:pic>
      </p:grpSp>
      <p:pic>
        <p:nvPicPr>
          <p:cNvPr id="2" name="노드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253815" y="2846865"/>
            <a:ext cx="3806180" cy="2716464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449715" y="5987438"/>
            <a:ext cx="5227255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Node.js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39937"/>
            <a:chOff x="-79519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519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VKOREA POLITECHNICS</a:t>
            </a:r>
            <a:endParaRPr lang="en-US" dirty="0"/>
          </a:p>
        </p:txBody>
      </p:sp>
      <p:sp>
        <p:nvSpPr>
          <p:cNvPr id="72" name="Object 72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73" name="Object 73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프로젝트 목표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9"/>
          <a:srcRect l="36895" t="31138" r="18343" b="35373"/>
          <a:stretch/>
        </p:blipFill>
        <p:spPr>
          <a:xfrm>
            <a:off x="3027026" y="2396886"/>
            <a:ext cx="12248611" cy="495641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39937"/>
            <a:chOff x="-79519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519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125348" y="1661202"/>
            <a:ext cx="10035018" cy="5404453"/>
            <a:chOff x="4125348" y="1661202"/>
            <a:chExt cx="10035018" cy="54044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25348" y="1661202"/>
              <a:ext cx="10035018" cy="540445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프로젝트 배경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7434513" y="1870274"/>
            <a:ext cx="3416689" cy="4986309"/>
            <a:chOff x="7434513" y="1870274"/>
            <a:chExt cx="3416689" cy="498630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915156" y="1870274"/>
              <a:ext cx="2455402" cy="4365159"/>
              <a:chOff x="7915156" y="1870274"/>
              <a:chExt cx="2455402" cy="436515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915156" y="1870274"/>
                <a:ext cx="2455402" cy="4365159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6580340" y="6506856"/>
              <a:ext cx="5125034" cy="524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2A2A2A"/>
                  </a:solidFill>
                  <a:latin typeface="LINE Seed Sans KR Bold" pitchFamily="34" charset="0"/>
                  <a:cs typeface="LINE Seed Sans KR Bold" pitchFamily="34" charset="0"/>
                </a:rPr>
                <a:t>메인화면</a:t>
              </a:r>
              <a:endParaRPr lang="en-US" dirty="0"/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4189911" y="1870274"/>
            <a:ext cx="3416689" cy="4986309"/>
            <a:chOff x="4189911" y="1870274"/>
            <a:chExt cx="3416689" cy="498630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670553" y="1870274"/>
              <a:ext cx="2455402" cy="4365159"/>
              <a:chOff x="4670553" y="1870274"/>
              <a:chExt cx="2455402" cy="436515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670553" y="1870274"/>
                <a:ext cx="2455402" cy="4365159"/>
              </a:xfrm>
              <a:prstGeom prst="rect">
                <a:avLst/>
              </a:prstGeom>
            </p:spPr>
          </p:pic>
        </p:grpSp>
        <p:sp>
          <p:nvSpPr>
            <p:cNvPr id="38" name="Object 38"/>
            <p:cNvSpPr txBox="1"/>
            <p:nvPr/>
          </p:nvSpPr>
          <p:spPr>
            <a:xfrm>
              <a:off x="3335739" y="6506856"/>
              <a:ext cx="5125034" cy="524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2A2A2A"/>
                  </a:solidFill>
                  <a:latin typeface="LINE Seed Sans KR Bold" pitchFamily="34" charset="0"/>
                  <a:cs typeface="LINE Seed Sans KR Bold" pitchFamily="34" charset="0"/>
                </a:rPr>
                <a:t>식단표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10679114" y="1889656"/>
            <a:ext cx="3416689" cy="4948833"/>
            <a:chOff x="10679114" y="1889656"/>
            <a:chExt cx="3416689" cy="494883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159758" y="1889656"/>
              <a:ext cx="2455402" cy="4365159"/>
              <a:chOff x="11159758" y="1889656"/>
              <a:chExt cx="2455402" cy="4365159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159758" y="1889656"/>
                <a:ext cx="2455402" cy="4365159"/>
              </a:xfrm>
              <a:prstGeom prst="rect">
                <a:avLst/>
              </a:prstGeom>
            </p:spPr>
          </p:pic>
        </p:grpSp>
        <p:sp>
          <p:nvSpPr>
            <p:cNvPr id="44" name="Object 44"/>
            <p:cNvSpPr txBox="1"/>
            <p:nvPr/>
          </p:nvSpPr>
          <p:spPr>
            <a:xfrm>
              <a:off x="9824942" y="6488762"/>
              <a:ext cx="5125034" cy="52459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2A2A2A"/>
                  </a:solidFill>
                  <a:latin typeface="LINE Seed Sans KR Bold" pitchFamily="34" charset="0"/>
                  <a:cs typeface="LINE Seed Sans KR Bold" pitchFamily="34" charset="0"/>
                </a:rPr>
                <a:t>얼굴인식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38" y="7945777"/>
            <a:ext cx="18444752" cy="2339937"/>
            <a:chOff x="-159038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38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지속가능성 및 기대효과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6298371" y="1840211"/>
            <a:ext cx="3078348" cy="3078348"/>
            <a:chOff x="6298371" y="1840211"/>
            <a:chExt cx="3078348" cy="307834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98371" y="1840211"/>
              <a:ext cx="3078348" cy="30783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08995" y="1840211"/>
            <a:ext cx="3078348" cy="3078348"/>
            <a:chOff x="8908995" y="1840211"/>
            <a:chExt cx="3078348" cy="307834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08995" y="1840211"/>
              <a:ext cx="3078348" cy="30783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908995" y="4277324"/>
            <a:ext cx="3078348" cy="3078348"/>
            <a:chOff x="8908995" y="4277324"/>
            <a:chExt cx="3078348" cy="307834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908995" y="4277324"/>
              <a:ext cx="3078348" cy="307834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298371" y="4277324"/>
            <a:ext cx="3078348" cy="3078348"/>
            <a:chOff x="6298371" y="4277324"/>
            <a:chExt cx="3078348" cy="307834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98371" y="4277324"/>
              <a:ext cx="3078348" cy="307834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593143" y="2743312"/>
            <a:ext cx="1710086" cy="1459496"/>
            <a:chOff x="9593143" y="2743312"/>
            <a:chExt cx="1710086" cy="1459496"/>
          </a:xfrm>
        </p:grpSpPr>
        <p:sp>
          <p:nvSpPr>
            <p:cNvPr id="38" name="Object 38"/>
            <p:cNvSpPr txBox="1"/>
            <p:nvPr/>
          </p:nvSpPr>
          <p:spPr>
            <a:xfrm>
              <a:off x="9165621" y="3250427"/>
              <a:ext cx="2565129" cy="11428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모범적</a:t>
              </a:r>
            </a:p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방향 제시</a:t>
              </a:r>
              <a:endParaRPr lang="en-US" dirty="0"/>
            </a:p>
          </p:txBody>
        </p:sp>
        <p:sp>
          <p:nvSpPr>
            <p:cNvPr id="39" name="Object 39"/>
            <p:cNvSpPr txBox="1"/>
            <p:nvPr/>
          </p:nvSpPr>
          <p:spPr>
            <a:xfrm>
              <a:off x="9511724" y="2596752"/>
              <a:ext cx="1872815" cy="879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300" i="1" kern="0" spc="300" dirty="0">
                  <a:solidFill>
                    <a:srgbClr val="000000"/>
                  </a:solidFill>
                  <a:latin typeface="Gmarket Sans Light" pitchFamily="34" charset="0"/>
                  <a:cs typeface="Gmarket Sans Light" pitchFamily="34" charset="0"/>
                </a:rPr>
                <a:t>02</a:t>
              </a:r>
              <a:endParaRPr lang="en-US" dirty="0"/>
            </a:p>
          </p:txBody>
        </p:sp>
      </p:grpSp>
      <p:grpSp>
        <p:nvGrpSpPr>
          <p:cNvPr id="1013" name="그룹 1013"/>
          <p:cNvGrpSpPr/>
          <p:nvPr/>
        </p:nvGrpSpPr>
        <p:grpSpPr>
          <a:xfrm>
            <a:off x="6982505" y="2735248"/>
            <a:ext cx="1710086" cy="1475628"/>
            <a:chOff x="6982505" y="2735248"/>
            <a:chExt cx="1710086" cy="1475628"/>
          </a:xfrm>
        </p:grpSpPr>
        <p:sp>
          <p:nvSpPr>
            <p:cNvPr id="42" name="Object 42"/>
            <p:cNvSpPr txBox="1"/>
            <p:nvPr/>
          </p:nvSpPr>
          <p:spPr>
            <a:xfrm>
              <a:off x="6554983" y="3258495"/>
              <a:ext cx="2565129" cy="11428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섬세한</a:t>
              </a:r>
            </a:p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문서작업</a:t>
              </a:r>
              <a:endParaRPr lang="en-US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6901142" y="2588688"/>
              <a:ext cx="1872815" cy="879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300" i="1" kern="0" spc="300" dirty="0">
                  <a:solidFill>
                    <a:srgbClr val="000000"/>
                  </a:solidFill>
                  <a:latin typeface="Gmarket Sans Light" pitchFamily="34" charset="0"/>
                  <a:cs typeface="Gmarket Sans Light" pitchFamily="34" charset="0"/>
                </a:rPr>
                <a:t>01</a:t>
              </a:r>
              <a:endParaRPr lang="en-US" dirty="0"/>
            </a:p>
          </p:txBody>
        </p:sp>
      </p:grpSp>
      <p:grpSp>
        <p:nvGrpSpPr>
          <p:cNvPr id="1014" name="그룹 1014"/>
          <p:cNvGrpSpPr/>
          <p:nvPr/>
        </p:nvGrpSpPr>
        <p:grpSpPr>
          <a:xfrm>
            <a:off x="9593143" y="5172360"/>
            <a:ext cx="1710086" cy="1475630"/>
            <a:chOff x="9593143" y="5172360"/>
            <a:chExt cx="1710086" cy="1475630"/>
          </a:xfrm>
        </p:grpSpPr>
        <p:sp>
          <p:nvSpPr>
            <p:cNvPr id="46" name="Object 46"/>
            <p:cNvSpPr txBox="1"/>
            <p:nvPr/>
          </p:nvSpPr>
          <p:spPr>
            <a:xfrm>
              <a:off x="9165621" y="5695610"/>
              <a:ext cx="2565129" cy="11428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추가 개발 및</a:t>
              </a:r>
            </a:p>
            <a:p>
              <a:pPr algn="ctr"/>
              <a:r>
                <a:rPr lang="en-US" sz="2100" kern="0" spc="-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발전 가능</a:t>
              </a:r>
              <a:endParaRPr lang="en-US" dirty="0"/>
            </a:p>
          </p:txBody>
        </p:sp>
        <p:sp>
          <p:nvSpPr>
            <p:cNvPr id="47" name="Object 47"/>
            <p:cNvSpPr txBox="1"/>
            <p:nvPr/>
          </p:nvSpPr>
          <p:spPr>
            <a:xfrm>
              <a:off x="9511719" y="5025800"/>
              <a:ext cx="1872815" cy="879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300" i="1" kern="0" spc="300" dirty="0">
                  <a:solidFill>
                    <a:srgbClr val="000000"/>
                  </a:solidFill>
                  <a:latin typeface="Gmarket Sans Light" pitchFamily="34" charset="0"/>
                  <a:cs typeface="Gmarket Sans Light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1015" name="그룹 1015"/>
          <p:cNvGrpSpPr/>
          <p:nvPr/>
        </p:nvGrpSpPr>
        <p:grpSpPr>
          <a:xfrm>
            <a:off x="6982505" y="5172362"/>
            <a:ext cx="1710086" cy="1475628"/>
            <a:chOff x="6982505" y="5172362"/>
            <a:chExt cx="1710086" cy="1475628"/>
          </a:xfrm>
        </p:grpSpPr>
        <p:sp>
          <p:nvSpPr>
            <p:cNvPr id="50" name="Object 50"/>
            <p:cNvSpPr txBox="1"/>
            <p:nvPr/>
          </p:nvSpPr>
          <p:spPr>
            <a:xfrm>
              <a:off x="6554983" y="5695610"/>
              <a:ext cx="2565129" cy="11428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폴리텍만이</a:t>
              </a:r>
            </a:p>
            <a:p>
              <a:pPr algn="ctr"/>
              <a:r>
                <a:rPr lang="en-US" sz="2100" dirty="0">
                  <a:solidFill>
                    <a:srgbClr val="000000"/>
                  </a:solidFill>
                  <a:latin typeface="Gmarket Sans Bold" pitchFamily="34" charset="0"/>
                  <a:cs typeface="Gmarket Sans Bold" pitchFamily="34" charset="0"/>
                </a:rPr>
                <a:t>가진 기술</a:t>
              </a:r>
              <a:endParaRPr lang="en-US" dirty="0"/>
            </a:p>
          </p:txBody>
        </p:sp>
        <p:sp>
          <p:nvSpPr>
            <p:cNvPr id="51" name="Object 51"/>
            <p:cNvSpPr txBox="1"/>
            <p:nvPr/>
          </p:nvSpPr>
          <p:spPr>
            <a:xfrm>
              <a:off x="6901145" y="5025802"/>
              <a:ext cx="1872815" cy="879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300" i="1" kern="0" spc="300" dirty="0">
                  <a:solidFill>
                    <a:srgbClr val="000000"/>
                  </a:solidFill>
                  <a:latin typeface="Gmarket Sans Light" pitchFamily="34" charset="0"/>
                  <a:cs typeface="Gmarket Sans Light" pitchFamily="34" charset="0"/>
                </a:rPr>
                <a:t>04</a:t>
              </a:r>
              <a:endParaRPr lang="en-US"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88524" y="6047724"/>
            <a:ext cx="6708667" cy="4237990"/>
            <a:chOff x="5788524" y="6047724"/>
            <a:chExt cx="6708667" cy="42379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8524" y="6047724"/>
              <a:ext cx="6708667" cy="42379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9519" y="0"/>
            <a:ext cx="18444752" cy="2339937"/>
            <a:chOff x="-79519" y="0"/>
            <a:chExt cx="18444752" cy="23399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9519" y="0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361848" y="7173327"/>
            <a:ext cx="9577257" cy="1619492"/>
            <a:chOff x="4361848" y="7173327"/>
            <a:chExt cx="9577257" cy="16194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61848" y="7173327"/>
              <a:ext cx="9577257" cy="161949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15997" y="6847886"/>
            <a:ext cx="11053720" cy="3604669"/>
            <a:chOff x="3615997" y="6847886"/>
            <a:chExt cx="11053720" cy="36046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15997" y="6847886"/>
              <a:ext cx="11053720" cy="36046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76711" y="973864"/>
            <a:ext cx="10532293" cy="8504827"/>
            <a:chOff x="3876711" y="973864"/>
            <a:chExt cx="10532293" cy="850482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6711" y="973864"/>
              <a:ext cx="10532293" cy="8504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56337" y="1329778"/>
            <a:ext cx="9773041" cy="5538429"/>
            <a:chOff x="4256337" y="1329778"/>
            <a:chExt cx="9773041" cy="5538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56337" y="1329778"/>
              <a:ext cx="9773041" cy="5538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778689" y="1339302"/>
            <a:ext cx="2728336" cy="730795"/>
            <a:chOff x="7778689" y="1339302"/>
            <a:chExt cx="2728336" cy="7307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78689" y="1339302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0201" y="9592976"/>
            <a:ext cx="5030875" cy="398218"/>
            <a:chOff x="340201" y="9592976"/>
            <a:chExt cx="5030875" cy="39821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40201" y="9592976"/>
              <a:ext cx="398218" cy="398218"/>
              <a:chOff x="340201" y="9592976"/>
              <a:chExt cx="398218" cy="398218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40201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972859" y="9592976"/>
              <a:ext cx="398218" cy="398218"/>
              <a:chOff x="4972859" y="9592976"/>
              <a:chExt cx="398218" cy="39821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972859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3814694" y="9592976"/>
              <a:ext cx="398218" cy="398218"/>
              <a:chOff x="3814694" y="9592976"/>
              <a:chExt cx="398218" cy="398218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814694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2656530" y="9592976"/>
              <a:ext cx="398218" cy="398218"/>
              <a:chOff x="2656530" y="9592976"/>
              <a:chExt cx="398218" cy="39821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656530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98366" y="9592976"/>
              <a:ext cx="398218" cy="398218"/>
              <a:chOff x="1498366" y="9592976"/>
              <a:chExt cx="398218" cy="39821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98366" y="9592976"/>
                <a:ext cx="398218" cy="398218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2914638" y="9592976"/>
            <a:ext cx="5030875" cy="398218"/>
            <a:chOff x="12914638" y="9592976"/>
            <a:chExt cx="5030875" cy="398218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2914638" y="9592976"/>
              <a:ext cx="398218" cy="398218"/>
              <a:chOff x="12914638" y="9592976"/>
              <a:chExt cx="398218" cy="39821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914638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7547295" y="9592976"/>
              <a:ext cx="398218" cy="398218"/>
              <a:chOff x="17547295" y="9592976"/>
              <a:chExt cx="398218" cy="398218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547295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6389131" y="9592976"/>
              <a:ext cx="398218" cy="398218"/>
              <a:chOff x="16389131" y="9592976"/>
              <a:chExt cx="398218" cy="398218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6389131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5230966" y="9592976"/>
              <a:ext cx="398218" cy="398218"/>
              <a:chOff x="15230966" y="9592976"/>
              <a:chExt cx="398218" cy="398218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230966" y="9592976"/>
                <a:ext cx="398218" cy="398218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4072802" y="9592976"/>
              <a:ext cx="398218" cy="398218"/>
              <a:chOff x="14072802" y="9592976"/>
              <a:chExt cx="398218" cy="39821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072802" y="9592976"/>
                <a:ext cx="398218" cy="398218"/>
              </a:xfrm>
              <a:prstGeom prst="rect">
                <a:avLst/>
              </a:prstGeom>
            </p:spPr>
          </p:pic>
        </p:grpSp>
      </p:grpSp>
      <p:sp>
        <p:nvSpPr>
          <p:cNvPr id="63" name="Object 63"/>
          <p:cNvSpPr txBox="1"/>
          <p:nvPr/>
        </p:nvSpPr>
        <p:spPr>
          <a:xfrm rot="-5400000">
            <a:off x="2886647" y="4019630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 rot="5400000">
            <a:off x="11769926" y="4019630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3428043" y="1597248"/>
            <a:ext cx="11429628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POLYS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340201" y="330578"/>
            <a:ext cx="11429628" cy="366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67" name="Object 67"/>
          <p:cNvSpPr txBox="1"/>
          <p:nvPr/>
        </p:nvSpPr>
        <p:spPr>
          <a:xfrm>
            <a:off x="6515838" y="330578"/>
            <a:ext cx="11429628" cy="366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4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AI SOFTWARE</a:t>
            </a:r>
            <a:endParaRPr lang="en-US" dirty="0"/>
          </a:p>
        </p:txBody>
      </p:sp>
      <p:pic>
        <p:nvPicPr>
          <p:cNvPr id="1026" name="Picture 2" descr="심볼&amp;시그니처 &gt; 대학CI &gt; 폴리텍대학 소개 &gt; 폴리텍대학 소개 | 한국폴리텍대학">
            <a:extLst>
              <a:ext uri="{FF2B5EF4-FFF2-40B4-BE49-F238E27FC236}">
                <a16:creationId xmlns:a16="http://schemas.microsoft.com/office/drawing/2014/main" id="{1D66D161-D51F-4DAE-909B-858BC62BE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85" y="4133960"/>
            <a:ext cx="6049617" cy="345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013BBC-0772-C0CA-E86B-14A3C3DA75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20781" y="2217971"/>
            <a:ext cx="6991365" cy="27637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C19A31-258C-EB0B-B660-F457AA67A7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80311" y="5118217"/>
            <a:ext cx="6472306" cy="15195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39937"/>
            <a:chOff x="-79519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79519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7143" y="1933141"/>
            <a:ext cx="6171429" cy="5207143"/>
            <a:chOff x="6057143" y="1933141"/>
            <a:chExt cx="6171429" cy="520714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7143" y="1933141"/>
              <a:ext cx="6171429" cy="520714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질문과 답변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08712"/>
            <a:chOff x="-79519" y="7945777"/>
            <a:chExt cx="18444752" cy="23087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519" y="7945777"/>
              <a:ext cx="18444752" cy="23087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프로젝트 배경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11331381" y="2781236"/>
            <a:ext cx="3183257" cy="2563751"/>
            <a:chOff x="11331381" y="2781236"/>
            <a:chExt cx="3183257" cy="256375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331381" y="2781236"/>
              <a:ext cx="3183257" cy="25637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99620" y="3427894"/>
            <a:ext cx="1446780" cy="1714963"/>
            <a:chOff x="12199620" y="3427894"/>
            <a:chExt cx="1446780" cy="17149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99620" y="3427894"/>
              <a:ext cx="1446780" cy="17149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08080" y="2781236"/>
            <a:ext cx="3183257" cy="2563751"/>
            <a:chOff x="3908080" y="2781236"/>
            <a:chExt cx="3183257" cy="256375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8080" y="2781236"/>
              <a:ext cx="3183257" cy="25637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43994" y="3431426"/>
            <a:ext cx="1711431" cy="1711431"/>
            <a:chOff x="4643994" y="3431426"/>
            <a:chExt cx="1711431" cy="171143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43994" y="3431426"/>
              <a:ext cx="1711431" cy="171143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51229" y="2781236"/>
            <a:ext cx="3183257" cy="2563751"/>
            <a:chOff x="7551229" y="2781236"/>
            <a:chExt cx="3183257" cy="2563751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1229" y="2781236"/>
              <a:ext cx="3183257" cy="256375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18001" y="3426478"/>
            <a:ext cx="1716380" cy="1716380"/>
            <a:chOff x="8418001" y="3426478"/>
            <a:chExt cx="1716380" cy="171638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18001" y="3426478"/>
              <a:ext cx="1716380" cy="171638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3112262" y="5496257"/>
            <a:ext cx="4774886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공부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6755414" y="5496257"/>
            <a:ext cx="4774886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이력서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10535519" y="5496257"/>
            <a:ext cx="4774886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면접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39937"/>
            <a:chOff x="-79519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519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30386" y="2737155"/>
            <a:ext cx="2924441" cy="2924441"/>
            <a:chOff x="3430386" y="2737155"/>
            <a:chExt cx="2924441" cy="292444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30386" y="2737155"/>
              <a:ext cx="2924441" cy="292444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261334" y="3667605"/>
            <a:ext cx="1093493" cy="1093493"/>
            <a:chOff x="5261334" y="3667605"/>
            <a:chExt cx="1093493" cy="109349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1334" y="3667605"/>
              <a:ext cx="1093493" cy="10934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71006" y="2873150"/>
            <a:ext cx="1540560" cy="1200842"/>
            <a:chOff x="3571006" y="2873150"/>
            <a:chExt cx="1540560" cy="1200842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910724" y="2873150"/>
              <a:ext cx="1200842" cy="1200842"/>
              <a:chOff x="3910724" y="2873150"/>
              <a:chExt cx="1200842" cy="120084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910724" y="2873150"/>
                <a:ext cx="1200842" cy="1200842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3571006" y="2873150"/>
              <a:ext cx="1107523" cy="1107523"/>
              <a:chOff x="3571006" y="2873150"/>
              <a:chExt cx="1107523" cy="110752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3571006" y="2873150"/>
                <a:ext cx="1107523" cy="110752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3703074" y="4418078"/>
            <a:ext cx="1276424" cy="1107523"/>
            <a:chOff x="3703074" y="4418078"/>
            <a:chExt cx="1276424" cy="1107523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4119904" y="4642898"/>
              <a:ext cx="859595" cy="859595"/>
              <a:chOff x="4119904" y="4642898"/>
              <a:chExt cx="859595" cy="85959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119904" y="4642898"/>
                <a:ext cx="859595" cy="85959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703074" y="4418078"/>
              <a:ext cx="634828" cy="1107523"/>
              <a:chOff x="3703074" y="4418078"/>
              <a:chExt cx="634828" cy="110752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703074" y="4418078"/>
                <a:ext cx="634828" cy="110752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7680637" y="2737155"/>
            <a:ext cx="2924441" cy="2924441"/>
            <a:chOff x="7680637" y="2737155"/>
            <a:chExt cx="2924441" cy="29244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80637" y="2737155"/>
              <a:ext cx="2924441" cy="2924441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6580342" y="980886"/>
            <a:ext cx="5125034" cy="533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프로젝트 배경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1930887" y="2737155"/>
            <a:ext cx="2924441" cy="2924441"/>
            <a:chOff x="11930887" y="2737155"/>
            <a:chExt cx="2924441" cy="2924441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0887" y="2737155"/>
              <a:ext cx="2924441" cy="292444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2564455" y="3367395"/>
            <a:ext cx="1657305" cy="1663960"/>
            <a:chOff x="12564455" y="3367395"/>
            <a:chExt cx="1657305" cy="166396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64455" y="3367395"/>
              <a:ext cx="1657305" cy="166396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3788021" y="4050878"/>
            <a:ext cx="439609" cy="274088"/>
            <a:chOff x="3788021" y="4050878"/>
            <a:chExt cx="439609" cy="27408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3788021" y="4050878"/>
              <a:ext cx="439609" cy="27408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258525" y="4050878"/>
            <a:ext cx="439609" cy="274088"/>
            <a:chOff x="4258525" y="4050878"/>
            <a:chExt cx="439609" cy="27408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4258525" y="4050878"/>
              <a:ext cx="439609" cy="27408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4826300" y="4050878"/>
            <a:ext cx="439609" cy="274088"/>
            <a:chOff x="4826300" y="4050878"/>
            <a:chExt cx="439609" cy="27408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826300" y="4050878"/>
              <a:ext cx="439609" cy="27408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893235" y="3996022"/>
            <a:ext cx="225788" cy="406707"/>
            <a:chOff x="6893235" y="3996022"/>
            <a:chExt cx="225788" cy="406707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893235" y="3996022"/>
              <a:ext cx="225788" cy="40670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11197437" y="3996022"/>
            <a:ext cx="225788" cy="406707"/>
            <a:chOff x="11197437" y="3996022"/>
            <a:chExt cx="225788" cy="40670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197437" y="3996022"/>
              <a:ext cx="225788" cy="406707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7966885" y="3490403"/>
            <a:ext cx="2401920" cy="1404211"/>
            <a:chOff x="7966885" y="3490403"/>
            <a:chExt cx="2401920" cy="140421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9521186" y="4227947"/>
              <a:ext cx="843651" cy="658102"/>
              <a:chOff x="9521186" y="4227947"/>
              <a:chExt cx="843651" cy="658102"/>
            </a:xfrm>
          </p:grpSpPr>
          <p:pic>
            <p:nvPicPr>
              <p:cNvPr id="73" name="Object 7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521186" y="4227947"/>
                <a:ext cx="843651" cy="658102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7966885" y="4227947"/>
              <a:ext cx="1543305" cy="658102"/>
              <a:chOff x="7966885" y="4227947"/>
              <a:chExt cx="1543305" cy="658102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7966885" y="4227947"/>
                <a:ext cx="1543305" cy="658102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7966885" y="3490403"/>
              <a:ext cx="2394126" cy="727179"/>
              <a:chOff x="7966885" y="3490403"/>
              <a:chExt cx="2394126" cy="727179"/>
            </a:xfrm>
          </p:grpSpPr>
          <p:pic>
            <p:nvPicPr>
              <p:cNvPr id="79" name="Object 7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966885" y="3490403"/>
                <a:ext cx="2394126" cy="727179"/>
              </a:xfrm>
              <a:prstGeom prst="rect">
                <a:avLst/>
              </a:prstGeom>
            </p:spPr>
          </p:pic>
        </p:grpSp>
      </p:grpSp>
      <p:sp>
        <p:nvSpPr>
          <p:cNvPr id="82" name="Object 82"/>
          <p:cNvSpPr txBox="1"/>
          <p:nvPr/>
        </p:nvSpPr>
        <p:spPr>
          <a:xfrm>
            <a:off x="2699280" y="5817876"/>
            <a:ext cx="4386662" cy="10117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교학처에서 자료 받아</a:t>
            </a:r>
          </a:p>
          <a:p>
            <a:pPr algn="ctr"/>
            <a:r>
              <a:rPr lang="en-US" sz="19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교수님께 수기 서명</a:t>
            </a:r>
            <a:endParaRPr lang="en-US" dirty="0"/>
          </a:p>
        </p:txBody>
      </p:sp>
      <p:sp>
        <p:nvSpPr>
          <p:cNvPr id="83" name="Object 83"/>
          <p:cNvSpPr txBox="1"/>
          <p:nvPr/>
        </p:nvSpPr>
        <p:spPr>
          <a:xfrm>
            <a:off x="6949526" y="5817876"/>
            <a:ext cx="4386662" cy="505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증빙자료 제출</a:t>
            </a:r>
            <a:endParaRPr lang="en-US" dirty="0"/>
          </a:p>
        </p:txBody>
      </p:sp>
      <p:sp>
        <p:nvSpPr>
          <p:cNvPr id="84" name="Object 84"/>
          <p:cNvSpPr txBox="1"/>
          <p:nvPr/>
        </p:nvSpPr>
        <p:spPr>
          <a:xfrm>
            <a:off x="11199747" y="5817876"/>
            <a:ext cx="4386662" cy="5058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지원금 수령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39937"/>
            <a:chOff x="-79519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519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919048" y="3470631"/>
            <a:ext cx="2447619" cy="2447619"/>
            <a:chOff x="7919048" y="3470631"/>
            <a:chExt cx="2447619" cy="24476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9048" y="3470631"/>
              <a:ext cx="2447619" cy="24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00544" y="3423736"/>
            <a:ext cx="4068621" cy="363496"/>
            <a:chOff x="3900544" y="3423736"/>
            <a:chExt cx="4068621" cy="3634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00544" y="3423736"/>
              <a:ext cx="4068621" cy="3634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10068" y="5679999"/>
            <a:ext cx="4068621" cy="363496"/>
            <a:chOff x="3910068" y="5679999"/>
            <a:chExt cx="4068621" cy="36349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0068" y="5679999"/>
              <a:ext cx="4068621" cy="3634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270068" y="3431355"/>
            <a:ext cx="4068621" cy="363496"/>
            <a:chOff x="10270068" y="3431355"/>
            <a:chExt cx="4068621" cy="36349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70068" y="3431355"/>
              <a:ext cx="4068621" cy="3634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60544" y="5687618"/>
            <a:ext cx="4068621" cy="363496"/>
            <a:chOff x="10260544" y="5687618"/>
            <a:chExt cx="4068621" cy="3634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60544" y="5687618"/>
              <a:ext cx="4068621" cy="3634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718387" y="4337637"/>
            <a:ext cx="2855466" cy="10704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문제점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9590214" y="2698352"/>
            <a:ext cx="5698170" cy="11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3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실수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9525135" y="3470631"/>
            <a:ext cx="6088646" cy="843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사람이 하는 일이기 때문에,</a:t>
            </a:r>
          </a:p>
          <a:p>
            <a:pPr algn="ctr"/>
            <a:r>
              <a:rPr lang="en-US" sz="16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문제가 종종 발생합니다.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2941761" y="2708190"/>
            <a:ext cx="5695550" cy="11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3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시간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9590214" y="5289209"/>
            <a:ext cx="5698170" cy="11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3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금전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9525135" y="6061488"/>
            <a:ext cx="6088646" cy="8430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외부 업체를 통해서 해결한다면</a:t>
            </a:r>
          </a:p>
          <a:p>
            <a:pPr algn="ctr"/>
            <a:r>
              <a:rPr lang="en-US" sz="16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금전적인 문제가 발생합니다.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2941324" y="5299048"/>
            <a:ext cx="5698170" cy="11428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3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신경 쓸 부분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2895292" y="6126410"/>
            <a:ext cx="6088646" cy="430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신경써야 하는 부분이 늘어납니다.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6580342" y="980886"/>
            <a:ext cx="5125034" cy="533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프로젝트 배경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2845178" y="3470629"/>
            <a:ext cx="6088646" cy="43091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시간적 소모가 큽니다.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39937"/>
            <a:chOff x="-79519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519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6580342" y="980886"/>
            <a:ext cx="5125034" cy="533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프로젝트 배경</a:t>
            </a:r>
            <a:endParaRPr lang="en-US" dirty="0"/>
          </a:p>
        </p:txBody>
      </p:sp>
      <p:pic>
        <p:nvPicPr>
          <p:cNvPr id="2050" name="Picture 2" descr="인건비 줄이자”..대형 건설사, 인력감축 도미노 - 뉴스핌">
            <a:extLst>
              <a:ext uri="{FF2B5EF4-FFF2-40B4-BE49-F238E27FC236}">
                <a16:creationId xmlns:a16="http://schemas.microsoft.com/office/drawing/2014/main" id="{05AA9607-17B0-69C6-CEFB-D56C741CE1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091"/>
          <a:stretch/>
        </p:blipFill>
        <p:spPr bwMode="auto">
          <a:xfrm>
            <a:off x="8947989" y="1735714"/>
            <a:ext cx="6139611" cy="522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기후·환경 관련 4개 위원회 통폐합 제안에 '노심초사'">
            <a:extLst>
              <a:ext uri="{FF2B5EF4-FFF2-40B4-BE49-F238E27FC236}">
                <a16:creationId xmlns:a16="http://schemas.microsoft.com/office/drawing/2014/main" id="{261ECD65-4DD8-8D04-525A-F0819C509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295" y="1742395"/>
            <a:ext cx="558165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78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39937"/>
            <a:chOff x="-79519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519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85174" y="4029969"/>
            <a:ext cx="190280" cy="190280"/>
            <a:chOff x="12985174" y="4029969"/>
            <a:chExt cx="190280" cy="19028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85174" y="4029969"/>
              <a:ext cx="190280" cy="19028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47863" y="5922835"/>
            <a:ext cx="190280" cy="190280"/>
            <a:chOff x="12947863" y="5922835"/>
            <a:chExt cx="190280" cy="1902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47863" y="5922835"/>
              <a:ext cx="190280" cy="19028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28156" y="3489102"/>
            <a:ext cx="988266" cy="1343182"/>
            <a:chOff x="7528156" y="3489102"/>
            <a:chExt cx="988266" cy="13431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28156" y="3489102"/>
              <a:ext cx="988266" cy="13431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748165" y="3489102"/>
            <a:ext cx="988266" cy="1343182"/>
            <a:chOff x="11748165" y="3489102"/>
            <a:chExt cx="988266" cy="134318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48165" y="3489102"/>
              <a:ext cx="988266" cy="134318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506416" y="5368770"/>
            <a:ext cx="988266" cy="1343182"/>
            <a:chOff x="7506416" y="5368770"/>
            <a:chExt cx="988266" cy="134318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06416" y="5368770"/>
              <a:ext cx="988266" cy="134318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26426" y="5368770"/>
            <a:ext cx="988266" cy="1343182"/>
            <a:chOff x="11726426" y="5368770"/>
            <a:chExt cx="988266" cy="134318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26426" y="5368770"/>
              <a:ext cx="988266" cy="134318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748165" y="3815121"/>
            <a:ext cx="988266" cy="1044857"/>
            <a:chOff x="11748165" y="3815121"/>
            <a:chExt cx="988266" cy="10448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48165" y="3815121"/>
              <a:ext cx="988266" cy="104485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팀 소개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9033771" y="4007581"/>
            <a:ext cx="2178875" cy="410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2A2A2A"/>
                </a:solidFill>
                <a:latin typeface="LINE Seed Sans KR Thin" pitchFamily="34" charset="0"/>
                <a:cs typeface="LINE Seed Sans KR Thin" pitchFamily="34" charset="0"/>
              </a:rPr>
              <a:t>팀원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8742752" y="3441638"/>
            <a:ext cx="2201261" cy="899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나황제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8757676" y="4384105"/>
            <a:ext cx="3352816" cy="327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인공지능, 형상관리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3220190" y="4007581"/>
            <a:ext cx="2178875" cy="410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2A2A2A"/>
                </a:solidFill>
                <a:latin typeface="LINE Seed Sans KR Thin" pitchFamily="34" charset="0"/>
                <a:cs typeface="LINE Seed Sans KR Thin" pitchFamily="34" charset="0"/>
              </a:rPr>
              <a:t>팀원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12929238" y="3441638"/>
            <a:ext cx="2201261" cy="899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안진희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2944095" y="4384105"/>
            <a:ext cx="3352816" cy="327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프론트엔드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9033771" y="5883981"/>
            <a:ext cx="2178875" cy="410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2A2A2A"/>
                </a:solidFill>
                <a:latin typeface="LINE Seed Sans KR Thin" pitchFamily="34" charset="0"/>
                <a:cs typeface="LINE Seed Sans KR Thin" pitchFamily="34" charset="0"/>
              </a:rPr>
              <a:t>팀원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8742752" y="5318029"/>
            <a:ext cx="2201261" cy="899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전수빈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8757676" y="6260495"/>
            <a:ext cx="3352816" cy="327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프론트엔드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13220190" y="5883981"/>
            <a:ext cx="2178875" cy="410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2A2A2A"/>
                </a:solidFill>
                <a:latin typeface="LINE Seed Sans KR Thin" pitchFamily="34" charset="0"/>
                <a:cs typeface="LINE Seed Sans KR Thin" pitchFamily="34" charset="0"/>
              </a:rPr>
              <a:t>팀원</a:t>
            </a:r>
            <a:endParaRPr lang="en-US" dirty="0"/>
          </a:p>
        </p:txBody>
      </p:sp>
      <p:sp>
        <p:nvSpPr>
          <p:cNvPr id="56" name="Object 56"/>
          <p:cNvSpPr txBox="1"/>
          <p:nvPr/>
        </p:nvSpPr>
        <p:spPr>
          <a:xfrm>
            <a:off x="12929238" y="5318029"/>
            <a:ext cx="2201261" cy="899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백민진</a:t>
            </a:r>
            <a:endParaRPr lang="en-US" dirty="0"/>
          </a:p>
        </p:txBody>
      </p:sp>
      <p:sp>
        <p:nvSpPr>
          <p:cNvPr id="57" name="Object 57"/>
          <p:cNvSpPr txBox="1"/>
          <p:nvPr/>
        </p:nvSpPr>
        <p:spPr>
          <a:xfrm>
            <a:off x="12944095" y="6260495"/>
            <a:ext cx="3352816" cy="327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3D 모델링 및 프론트엔드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4526810" y="4028064"/>
            <a:ext cx="190280" cy="190280"/>
            <a:chOff x="4526810" y="4028064"/>
            <a:chExt cx="190280" cy="190280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526810" y="4028064"/>
              <a:ext cx="190280" cy="1902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278632" y="3487198"/>
            <a:ext cx="988266" cy="1343182"/>
            <a:chOff x="3278632" y="3487198"/>
            <a:chExt cx="988266" cy="1343182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78632" y="3487198"/>
              <a:ext cx="988266" cy="1343182"/>
            </a:xfrm>
            <a:prstGeom prst="rect">
              <a:avLst/>
            </a:prstGeom>
          </p:spPr>
        </p:pic>
      </p:grpSp>
      <p:sp>
        <p:nvSpPr>
          <p:cNvPr id="64" name="Object 64"/>
          <p:cNvSpPr txBox="1"/>
          <p:nvPr/>
        </p:nvSpPr>
        <p:spPr>
          <a:xfrm>
            <a:off x="4784248" y="4005676"/>
            <a:ext cx="2178875" cy="410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kern="0" spc="-100" dirty="0">
                <a:solidFill>
                  <a:srgbClr val="2A2A2A"/>
                </a:solidFill>
                <a:latin typeface="LINE Seed Sans KR Thin" pitchFamily="34" charset="0"/>
                <a:cs typeface="LINE Seed Sans KR Thin" pitchFamily="34" charset="0"/>
              </a:rPr>
              <a:t>팀장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4493229" y="3439733"/>
            <a:ext cx="2201261" cy="8992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400" kern="0" spc="-2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이광식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4508152" y="4382200"/>
            <a:ext cx="3352816" cy="3278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kern="0" spc="-100" dirty="0">
                <a:solidFill>
                  <a:srgbClr val="2A2A2A"/>
                </a:solidFill>
                <a:latin typeface="LINE Seed Sans KR Regular" pitchFamily="34" charset="0"/>
                <a:cs typeface="LINE Seed Sans KR Regular" pitchFamily="34" charset="0"/>
              </a:rPr>
              <a:t>프로젝트 총괄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3278632" y="3740122"/>
            <a:ext cx="988266" cy="1117337"/>
            <a:chOff x="3278632" y="3740122"/>
            <a:chExt cx="988266" cy="1117337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78632" y="3740122"/>
              <a:ext cx="988266" cy="111733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528156" y="3740180"/>
            <a:ext cx="988266" cy="1117337"/>
            <a:chOff x="7528156" y="3740180"/>
            <a:chExt cx="988266" cy="1117337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8156" y="3740180"/>
              <a:ext cx="988266" cy="111733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748165" y="5679586"/>
            <a:ext cx="988266" cy="1044857"/>
            <a:chOff x="11748165" y="5679586"/>
            <a:chExt cx="988266" cy="1044857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748165" y="5679586"/>
              <a:ext cx="988266" cy="104485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506416" y="5667096"/>
            <a:ext cx="988266" cy="1044857"/>
            <a:chOff x="7506416" y="5667096"/>
            <a:chExt cx="988266" cy="1044857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06416" y="5667096"/>
              <a:ext cx="988266" cy="1044857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767733" y="5922835"/>
            <a:ext cx="190280" cy="190280"/>
            <a:chOff x="8767733" y="5922835"/>
            <a:chExt cx="190280" cy="190280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7733" y="5922835"/>
              <a:ext cx="190280" cy="190280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753947" y="4029969"/>
            <a:ext cx="190280" cy="190280"/>
            <a:chOff x="8753947" y="4029969"/>
            <a:chExt cx="190280" cy="190280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753947" y="4029969"/>
              <a:ext cx="190280" cy="190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39937"/>
            <a:chOff x="-79519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519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34641" y="1998439"/>
            <a:ext cx="11016431" cy="4812478"/>
            <a:chOff x="3634641" y="1998439"/>
            <a:chExt cx="11016431" cy="48124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4641" y="1998439"/>
              <a:ext cx="11016431" cy="481247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프로젝트 구성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3324226" y="6158240"/>
            <a:ext cx="4216861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플로우 차트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8699530" y="6158240"/>
            <a:ext cx="5657058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화면설계서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4027036" y="2370262"/>
            <a:ext cx="2811240" cy="3580700"/>
            <a:chOff x="4027036" y="2370262"/>
            <a:chExt cx="2811240" cy="35807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7036" y="2370262"/>
              <a:ext cx="2811240" cy="35807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642373" y="2380580"/>
            <a:ext cx="4657440" cy="3570383"/>
            <a:chOff x="9642373" y="2380580"/>
            <a:chExt cx="4657440" cy="357038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42373" y="2380580"/>
              <a:ext cx="4657440" cy="357038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022189" y="2380580"/>
            <a:ext cx="2424609" cy="3549251"/>
            <a:chOff x="7022189" y="2380580"/>
            <a:chExt cx="2424609" cy="354925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2189" y="2380580"/>
              <a:ext cx="2424609" cy="3549251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6416036" y="6158240"/>
            <a:ext cx="3636913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MySQL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519" y="7945777"/>
            <a:ext cx="18444752" cy="2339937"/>
            <a:chOff x="-79519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79519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34641" y="1998439"/>
            <a:ext cx="11016431" cy="4812478"/>
            <a:chOff x="3634641" y="1998439"/>
            <a:chExt cx="11016431" cy="481247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34641" y="1998439"/>
              <a:ext cx="11016431" cy="4812478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프로젝트 구성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6248400" y="6170319"/>
            <a:ext cx="565705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상세 설계서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4027036" y="2370262"/>
            <a:ext cx="2811240" cy="3580700"/>
            <a:chOff x="4027036" y="2370262"/>
            <a:chExt cx="2811240" cy="35807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27036" y="2370262"/>
              <a:ext cx="2811240" cy="358070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8F42F19-19F0-DEC7-6CC0-8E8DA2F16F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8187" y="2232251"/>
            <a:ext cx="4131727" cy="37022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F35868-576C-6284-A942-7D61D0D084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01361" y="2229313"/>
            <a:ext cx="3056339" cy="37005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386EA8-BBAC-2CFB-07A2-470C6DFCAA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58897" y="2229313"/>
            <a:ext cx="3007207" cy="37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14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9038" y="7945777"/>
            <a:ext cx="18444752" cy="2339937"/>
            <a:chOff x="-159038" y="7945777"/>
            <a:chExt cx="18444752" cy="23399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59038" y="7945777"/>
              <a:ext cx="18444752" cy="23399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46120" y="329896"/>
            <a:ext cx="14000000" cy="12006414"/>
            <a:chOff x="2146120" y="329896"/>
            <a:chExt cx="14000000" cy="1200641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090173" y="8176806"/>
              <a:ext cx="12122319" cy="2049856"/>
              <a:chOff x="3090173" y="8176806"/>
              <a:chExt cx="12122319" cy="204985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090173" y="8176806"/>
                <a:ext cx="12122319" cy="204985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46120" y="7764881"/>
              <a:ext cx="13991137" cy="4562575"/>
              <a:chOff x="2146120" y="7764881"/>
              <a:chExt cx="13991137" cy="456257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146120" y="7764881"/>
                <a:ext cx="13991137" cy="45625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476115" y="329896"/>
              <a:ext cx="13331147" cy="10764901"/>
              <a:chOff x="2476115" y="329896"/>
              <a:chExt cx="13331147" cy="10764901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76115" y="329896"/>
                <a:ext cx="13331147" cy="1076490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956624" y="780391"/>
              <a:ext cx="12370130" cy="7010212"/>
              <a:chOff x="2956624" y="780391"/>
              <a:chExt cx="12370130" cy="701021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956624" y="780391"/>
                <a:ext cx="12370130" cy="701021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778689" y="780571"/>
            <a:ext cx="2728336" cy="730795"/>
            <a:chOff x="7778689" y="780571"/>
            <a:chExt cx="2728336" cy="73079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8689" y="780571"/>
              <a:ext cx="2728336" cy="7307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238541" y="3272443"/>
            <a:ext cx="11923697" cy="2404284"/>
            <a:chOff x="3238541" y="3272443"/>
            <a:chExt cx="11923697" cy="240428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38541" y="3272443"/>
              <a:ext cx="11923697" cy="240428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 rot="-5400000">
            <a:off x="-1246022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 rot="5400000">
            <a:off x="15858116" y="5029554"/>
            <a:ext cx="3673595" cy="3142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kern="0" spc="100" dirty="0">
                <a:solidFill>
                  <a:srgbClr val="2A2A2A"/>
                </a:solidFill>
                <a:latin typeface="Poppins" pitchFamily="34" charset="0"/>
                <a:cs typeface="Poppins" pitchFamily="34" charset="0"/>
              </a:rPr>
              <a:t>KOREA POLITECHNICS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6580342" y="980886"/>
            <a:ext cx="5125034" cy="524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kern="0" spc="-100" dirty="0">
                <a:solidFill>
                  <a:srgbClr val="2A2A2A"/>
                </a:solidFill>
                <a:latin typeface="LINE Seed Sans KR Bold" pitchFamily="34" charset="0"/>
                <a:cs typeface="LINE Seed Sans KR Bold" pitchFamily="34" charset="0"/>
              </a:rPr>
              <a:t>우리의 여정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9122602" y="273229"/>
            <a:ext cx="197530" cy="10042155"/>
            <a:chOff x="9122602" y="273229"/>
            <a:chExt cx="197530" cy="1004215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122602" y="273229"/>
              <a:ext cx="197530" cy="10042155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882585" y="4057456"/>
            <a:ext cx="3092531" cy="841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000000"/>
                </a:solidFill>
                <a:latin typeface="LINE Seed Sans KR Regular" pitchFamily="34" charset="0"/>
                <a:cs typeface="LINE Seed Sans KR Regular" pitchFamily="34" charset="0"/>
              </a:rPr>
              <a:t>팀 구성 및 필요한 기능 정리</a:t>
            </a:r>
          </a:p>
          <a:p>
            <a:pPr algn="ctr"/>
            <a:r>
              <a:rPr lang="en-US" sz="1600" kern="0" spc="-100" dirty="0">
                <a:solidFill>
                  <a:srgbClr val="000000"/>
                </a:solidFill>
                <a:latin typeface="LINE Seed Sans KR Regular" pitchFamily="34" charset="0"/>
                <a:cs typeface="LINE Seed Sans KR Regular" pitchFamily="34" charset="0"/>
              </a:rPr>
              <a:t>대략적인 역할 배분</a:t>
            </a:r>
            <a:endParaRPr lang="en-US" dirty="0"/>
          </a:p>
        </p:txBody>
      </p:sp>
      <p:sp>
        <p:nvSpPr>
          <p:cNvPr id="32" name="Object 32"/>
          <p:cNvSpPr txBox="1"/>
          <p:nvPr/>
        </p:nvSpPr>
        <p:spPr>
          <a:xfrm>
            <a:off x="5293440" y="4057456"/>
            <a:ext cx="3070619" cy="8410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000000"/>
                </a:solidFill>
                <a:latin typeface="LINE Seed Sans KR Regular" pitchFamily="34" charset="0"/>
                <a:cs typeface="LINE Seed Sans KR Regular" pitchFamily="34" charset="0"/>
              </a:rPr>
              <a:t>진행상황 확인</a:t>
            </a:r>
          </a:p>
          <a:p>
            <a:pPr algn="ctr"/>
            <a:r>
              <a:rPr lang="en-US" sz="1600" kern="0" spc="-100" dirty="0">
                <a:solidFill>
                  <a:srgbClr val="000000"/>
                </a:solidFill>
                <a:latin typeface="LINE Seed Sans KR Regular" pitchFamily="34" charset="0"/>
                <a:cs typeface="LINE Seed Sans KR Regular" pitchFamily="34" charset="0"/>
              </a:rPr>
              <a:t>및 수정사항 논의</a:t>
            </a:r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7665082" y="4194849"/>
            <a:ext cx="3070615" cy="41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000000"/>
                </a:solidFill>
                <a:latin typeface="LINE Seed Sans KR Regular" pitchFamily="34" charset="0"/>
                <a:cs typeface="LINE Seed Sans KR Regular" pitchFamily="34" charset="0"/>
              </a:rPr>
              <a:t>1차 점검 및 추가 기능 정리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10085957" y="4194849"/>
            <a:ext cx="3070619" cy="41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000000"/>
                </a:solidFill>
                <a:latin typeface="LINE Seed Sans KR Regular" pitchFamily="34" charset="0"/>
                <a:cs typeface="LINE Seed Sans KR Regular" pitchFamily="34" charset="0"/>
              </a:rPr>
              <a:t>2차 점검 및 추가 서류 작업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4086005" y="4959114"/>
            <a:ext cx="685681" cy="275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b="1" dirty="0">
                <a:solidFill>
                  <a:srgbClr val="FD9F28"/>
                </a:solidFill>
                <a:latin typeface="210 NuriGothic B" pitchFamily="34" charset="0"/>
                <a:cs typeface="210 NuriGothic B" pitchFamily="34" charset="0"/>
              </a:rPr>
              <a:t>10.7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6474954" y="4959114"/>
            <a:ext cx="707589" cy="275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b="1" dirty="0">
                <a:solidFill>
                  <a:srgbClr val="FD9F28"/>
                </a:solidFill>
                <a:latin typeface="210 NuriGothic B" pitchFamily="34" charset="0"/>
                <a:cs typeface="210 NuriGothic B" pitchFamily="34" charset="0"/>
              </a:rPr>
              <a:t>10.10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8885805" y="4959114"/>
            <a:ext cx="685681" cy="275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b="1" dirty="0">
                <a:solidFill>
                  <a:srgbClr val="FD9F28"/>
                </a:solidFill>
                <a:latin typeface="210 NuriGothic B" pitchFamily="34" charset="0"/>
                <a:cs typeface="210 NuriGothic B" pitchFamily="34" charset="0"/>
              </a:rPr>
              <a:t>10.16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11278376" y="4959114"/>
            <a:ext cx="685742" cy="275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b="1" dirty="0">
                <a:solidFill>
                  <a:srgbClr val="FD9F28"/>
                </a:solidFill>
                <a:latin typeface="210 NuriGothic B" pitchFamily="34" charset="0"/>
                <a:cs typeface="210 NuriGothic B" pitchFamily="34" charset="0"/>
              </a:rPr>
              <a:t>10.21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13671053" y="4959114"/>
            <a:ext cx="685681" cy="2756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00" dirty="0">
                <a:solidFill>
                  <a:srgbClr val="FD9F28"/>
                </a:solidFill>
                <a:latin typeface="210 NuriGothic B" pitchFamily="34" charset="0"/>
                <a:cs typeface="210 NuriGothic B" pitchFamily="34" charset="0"/>
              </a:rPr>
              <a:t>10.25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12478584" y="4194849"/>
            <a:ext cx="3070619" cy="41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600" kern="0" spc="-100" dirty="0">
                <a:solidFill>
                  <a:srgbClr val="000000"/>
                </a:solidFill>
                <a:latin typeface="LINE Seed Sans KR Regular" pitchFamily="34" charset="0"/>
                <a:cs typeface="LINE Seed Sans KR Regular" pitchFamily="34" charset="0"/>
              </a:rPr>
              <a:t>3차 점검 및 발표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859</Words>
  <Application>Microsoft Office PowerPoint</Application>
  <PresentationFormat>사용자 지정</PresentationFormat>
  <Paragraphs>183</Paragraphs>
  <Slides>19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210 NuriGothic B</vt:lpstr>
      <vt:lpstr>Gmarket Sans Bold</vt:lpstr>
      <vt:lpstr>Gmarket Sans Light</vt:lpstr>
      <vt:lpstr>LINE Seed Sans KR Bold</vt:lpstr>
      <vt:lpstr>LINE Seed Sans KR Regular</vt:lpstr>
      <vt:lpstr>LINE Seed Sans KR Thin</vt:lpstr>
      <vt:lpstr>맑은 고딕</vt:lpstr>
      <vt:lpstr>Arial</vt:lpstr>
      <vt:lpstr>Calibri</vt:lpstr>
      <vt:lpstr>Poppins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나황제</cp:lastModifiedBy>
  <cp:revision>9</cp:revision>
  <dcterms:created xsi:type="dcterms:W3CDTF">2023-10-24T18:54:18Z</dcterms:created>
  <dcterms:modified xsi:type="dcterms:W3CDTF">2023-10-25T00:30:01Z</dcterms:modified>
</cp:coreProperties>
</file>